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256" r:id="rId2"/>
    <p:sldId id="260" r:id="rId3"/>
    <p:sldId id="386" r:id="rId4"/>
    <p:sldId id="379" r:id="rId5"/>
    <p:sldId id="380" r:id="rId6"/>
    <p:sldId id="368" r:id="rId7"/>
    <p:sldId id="388" r:id="rId8"/>
    <p:sldId id="381" r:id="rId9"/>
    <p:sldId id="382" r:id="rId10"/>
    <p:sldId id="383" r:id="rId11"/>
    <p:sldId id="384" r:id="rId12"/>
    <p:sldId id="340" r:id="rId13"/>
    <p:sldId id="369" r:id="rId14"/>
    <p:sldId id="385" r:id="rId15"/>
    <p:sldId id="376" r:id="rId16"/>
    <p:sldId id="370" r:id="rId17"/>
    <p:sldId id="3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10" autoAdjust="0"/>
    <p:restoredTop sz="94671" autoAdjust="0"/>
  </p:normalViewPr>
  <p:slideViewPr>
    <p:cSldViewPr snapToGrid="0" snapToObjects="1">
      <p:cViewPr varScale="1">
        <p:scale>
          <a:sx n="87" d="100"/>
          <a:sy n="87" d="100"/>
        </p:scale>
        <p:origin x="1464" y="48"/>
      </p:cViewPr>
      <p:guideLst>
        <p:guide orient="horz" pos="2160"/>
        <p:guide pos="2880"/>
      </p:guideLst>
    </p:cSldViewPr>
  </p:slideViewPr>
  <p:outlineViewPr>
    <p:cViewPr>
      <p:scale>
        <a:sx n="33" d="100"/>
        <a:sy n="33" d="100"/>
      </p:scale>
      <p:origin x="48" y="85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706637-ADBD-B143-9386-99B65DA370D0}" type="datetimeFigureOut">
              <a:rPr lang="en-US" smtClean="0"/>
              <a:pPr/>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218BDE-2514-4A4A-80B4-FD68E9948B54}" type="slidenum">
              <a:rPr lang="en-US" smtClean="0"/>
              <a:pPr/>
              <a:t>‹#›</a:t>
            </a:fld>
            <a:endParaRPr lang="en-US"/>
          </a:p>
        </p:txBody>
      </p:sp>
    </p:spTree>
    <p:extLst>
      <p:ext uri="{BB962C8B-B14F-4D97-AF65-F5344CB8AC3E}">
        <p14:creationId xmlns:p14="http://schemas.microsoft.com/office/powerpoint/2010/main" val="872663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CD8C3-77F4-4997-83BA-49AA72AD6E5B}" type="datetimeFigureOut">
              <a:rPr lang="en-AU" smtClean="0"/>
              <a:pPr/>
              <a:t>31/08/2015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CABFD-6B56-4D07-B8A2-B804706F96EF}" type="slidenum">
              <a:rPr lang="en-AU" smtClean="0"/>
              <a:pPr/>
              <a:t>‹#›</a:t>
            </a:fld>
            <a:endParaRPr lang="en-AU"/>
          </a:p>
        </p:txBody>
      </p:sp>
    </p:spTree>
    <p:extLst>
      <p:ext uri="{BB962C8B-B14F-4D97-AF65-F5344CB8AC3E}">
        <p14:creationId xmlns:p14="http://schemas.microsoft.com/office/powerpoint/2010/main" val="1249804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71CABFD-6B56-4D07-B8A2-B804706F96EF}" type="slidenum">
              <a:rPr lang="en-AU" smtClean="0"/>
              <a:pPr/>
              <a:t>2</a:t>
            </a:fld>
            <a:endParaRPr lang="en-AU"/>
          </a:p>
        </p:txBody>
      </p:sp>
    </p:spTree>
    <p:extLst>
      <p:ext uri="{BB962C8B-B14F-4D97-AF65-F5344CB8AC3E}">
        <p14:creationId xmlns:p14="http://schemas.microsoft.com/office/powerpoint/2010/main" val="80920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AU"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AU"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AU"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49386"/>
            <a:ext cx="8229600" cy="9906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510911"/>
            <a:ext cx="8229600" cy="487680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Rectangle 6"/>
          <p:cNvSpPr/>
          <p:nvPr userDrawn="1"/>
        </p:nvSpPr>
        <p:spPr>
          <a:xfrm>
            <a:off x="0" y="6495348"/>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57200" y="6531924"/>
            <a:ext cx="5892628" cy="329184"/>
          </a:xfrm>
          <a:prstGeom prst="rect">
            <a:avLst/>
          </a:prstGeom>
        </p:spPr>
        <p:txBody>
          <a:bodyPr vert="horz" lIns="91440" tIns="45720" rIns="91440" bIns="45720" rtlCol="0" anchor="ctr"/>
          <a:lstStyle>
            <a:lvl1pPr algn="l">
              <a:defRPr sz="1000" i="1">
                <a:solidFill>
                  <a:srgbClr val="FFFFFF"/>
                </a:solidFill>
              </a:defRPr>
            </a:lvl1pPr>
          </a:lstStyle>
          <a:p>
            <a:r>
              <a:rPr lang="en-US" smtClean="0"/>
              <a:t>Justice &amp; Outcomes 13e   ISBN 9780195594201   © Oxford University Press Australia, 2015</a:t>
            </a:r>
            <a:endParaRPr lang="en-US" dirty="0"/>
          </a:p>
        </p:txBody>
      </p:sp>
      <p:sp>
        <p:nvSpPr>
          <p:cNvPr id="6" name="Slide Number Placeholder 5"/>
          <p:cNvSpPr>
            <a:spLocks noGrp="1"/>
          </p:cNvSpPr>
          <p:nvPr>
            <p:ph type="sldNum" sz="quarter" idx="4"/>
          </p:nvPr>
        </p:nvSpPr>
        <p:spPr>
          <a:xfrm>
            <a:off x="8244854" y="6531924"/>
            <a:ext cx="441946" cy="329184"/>
          </a:xfrm>
          <a:prstGeom prst="rect">
            <a:avLst/>
          </a:prstGeom>
        </p:spPr>
        <p:txBody>
          <a:bodyPr vert="horz" lIns="91440" tIns="45720" rIns="91440" bIns="45720" rtlCol="0" anchor="ctr"/>
          <a:lstStyle>
            <a:lvl1pPr algn="l">
              <a:defRPr sz="10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The jury system</a:t>
            </a:r>
            <a:endParaRPr lang="en-US" i="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930"/>
            <a:ext cx="9144000" cy="5784139"/>
          </a:xfrm>
          <a:prstGeom prst="rect">
            <a:avLst/>
          </a:prstGeom>
        </p:spPr>
      </p:pic>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 y="0"/>
            <a:ext cx="9144000" cy="5784139"/>
          </a:xfrm>
          <a:prstGeom prst="rect">
            <a:avLst/>
          </a:prstGeom>
        </p:spPr>
      </p:pic>
      <p:pic>
        <p:nvPicPr>
          <p:cNvPr id="8" name="Picture 7"/>
          <p:cNvPicPr>
            <a:picLocks noChangeAspect="1"/>
          </p:cNvPicPr>
          <p:nvPr/>
        </p:nvPicPr>
        <p:blipFill>
          <a:blip r:embed="rId3"/>
          <a:stretch>
            <a:fillRect/>
          </a:stretch>
        </p:blipFill>
        <p:spPr>
          <a:xfrm>
            <a:off x="1558290" y="3603656"/>
            <a:ext cx="5886450" cy="2412581"/>
          </a:xfrm>
          <a:prstGeom prst="rect">
            <a:avLst/>
          </a:prstGeom>
        </p:spPr>
      </p:pic>
    </p:spTree>
    <p:extLst>
      <p:ext uri="{BB962C8B-B14F-4D97-AF65-F5344CB8AC3E}">
        <p14:creationId xmlns:p14="http://schemas.microsoft.com/office/powerpoint/2010/main" val="162377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Composition of juries – excused</a:t>
            </a:r>
            <a:endParaRPr lang="en-US" dirty="0"/>
          </a:p>
        </p:txBody>
      </p:sp>
      <p:sp>
        <p:nvSpPr>
          <p:cNvPr id="3" name="Content Placeholder 2"/>
          <p:cNvSpPr>
            <a:spLocks noGrp="1"/>
          </p:cNvSpPr>
          <p:nvPr>
            <p:ph idx="1"/>
          </p:nvPr>
        </p:nvSpPr>
        <p:spPr/>
        <p:txBody>
          <a:bodyPr>
            <a:normAutofit/>
          </a:bodyPr>
          <a:lstStyle/>
          <a:p>
            <a:r>
              <a:rPr lang="en-US" dirty="0" smtClean="0"/>
              <a:t>People can apply to be excused for good reason. Good reasons include:</a:t>
            </a:r>
          </a:p>
          <a:p>
            <a:pPr lvl="1"/>
            <a:r>
              <a:rPr lang="en-US" dirty="0" smtClean="0"/>
              <a:t>illness or poor health </a:t>
            </a:r>
          </a:p>
          <a:p>
            <a:pPr lvl="1"/>
            <a:r>
              <a:rPr lang="en-US" dirty="0" smtClean="0"/>
              <a:t>incapacity </a:t>
            </a:r>
          </a:p>
          <a:p>
            <a:pPr lvl="1"/>
            <a:r>
              <a:rPr lang="en-US" dirty="0" smtClean="0"/>
              <a:t>distance to travel </a:t>
            </a:r>
          </a:p>
          <a:p>
            <a:pPr lvl="1"/>
            <a:r>
              <a:rPr lang="en-US" dirty="0" smtClean="0"/>
              <a:t>substantial hardship if required for jury service </a:t>
            </a:r>
          </a:p>
          <a:p>
            <a:pPr lvl="1"/>
            <a:r>
              <a:rPr lang="en-US" dirty="0" smtClean="0"/>
              <a:t>substantial financial hardship </a:t>
            </a:r>
          </a:p>
          <a:p>
            <a:pPr lvl="1"/>
            <a:r>
              <a:rPr lang="en-US" dirty="0" smtClean="0"/>
              <a:t>substantial inconvenience to the public </a:t>
            </a:r>
          </a:p>
          <a:p>
            <a:pPr lvl="1"/>
            <a:r>
              <a:rPr lang="en-US" dirty="0" smtClean="0"/>
              <a:t>advanced age </a:t>
            </a:r>
          </a:p>
          <a:p>
            <a:pPr lvl="1"/>
            <a:r>
              <a:rPr lang="en-US" dirty="0" err="1" smtClean="0"/>
              <a:t>practising</a:t>
            </a:r>
            <a:r>
              <a:rPr lang="en-US" dirty="0" smtClean="0"/>
              <a:t> member of a religious society or order which has the beliefs or principles that are incompatible with jury service </a:t>
            </a:r>
          </a:p>
          <a:p>
            <a:pPr lvl="1"/>
            <a:r>
              <a:rPr lang="en-US" dirty="0" smtClean="0"/>
              <a:t>any other matter of special urgency or importance </a:t>
            </a:r>
          </a:p>
          <a:p>
            <a:r>
              <a:rPr lang="en-US" dirty="0" smtClean="0"/>
              <a:t>See page 552 for full list</a:t>
            </a:r>
          </a:p>
          <a:p>
            <a:pPr lvl="1"/>
            <a:endParaRPr lang="en-US" dirty="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23791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Composition of juries </a:t>
            </a:r>
            <a:endParaRPr lang="en-US" dirty="0"/>
          </a:p>
        </p:txBody>
      </p:sp>
      <p:sp>
        <p:nvSpPr>
          <p:cNvPr id="3" name="Content Placeholder 2"/>
          <p:cNvSpPr>
            <a:spLocks noGrp="1"/>
          </p:cNvSpPr>
          <p:nvPr>
            <p:ph idx="1"/>
          </p:nvPr>
        </p:nvSpPr>
        <p:spPr>
          <a:xfrm>
            <a:off x="457200" y="1439986"/>
            <a:ext cx="8229600" cy="4947725"/>
          </a:xfrm>
        </p:spPr>
        <p:txBody>
          <a:bodyPr>
            <a:normAutofit/>
          </a:bodyPr>
          <a:lstStyle/>
          <a:p>
            <a:r>
              <a:rPr lang="en-US" dirty="0" smtClean="0"/>
              <a:t>If person deemed liable for jury service, will be summoned to attend court </a:t>
            </a:r>
          </a:p>
          <a:p>
            <a:r>
              <a:rPr lang="en-US" dirty="0" smtClean="0"/>
              <a:t>Will form part of the </a:t>
            </a:r>
            <a:r>
              <a:rPr lang="en-US" b="1" dirty="0" smtClean="0"/>
              <a:t>jury pool </a:t>
            </a:r>
            <a:r>
              <a:rPr lang="en-US" dirty="0" smtClean="0"/>
              <a:t>for one to two days </a:t>
            </a:r>
          </a:p>
          <a:p>
            <a:r>
              <a:rPr lang="en-US" dirty="0" smtClean="0"/>
              <a:t>Allocated to courtroom. If not required, return to jury pool </a:t>
            </a:r>
          </a:p>
          <a:p>
            <a:endParaRPr lang="en-US" dirty="0" smtClean="0"/>
          </a:p>
          <a:p>
            <a:pPr lvl="1"/>
            <a:endParaRPr lang="en-US" dirty="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4353" y="3131202"/>
            <a:ext cx="6253489" cy="339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CFEC368-1D7A-4F81-ABF6-AE0E36BAF64C}" type="slidenum">
              <a:rPr lang="en-US" smtClean="0"/>
              <a:pPr/>
              <a:t>11</a:t>
            </a:fld>
            <a:endParaRPr lang="en-US"/>
          </a:p>
        </p:txBody>
      </p:sp>
      <p:sp>
        <p:nvSpPr>
          <p:cNvPr id="6" name="Footer Placeholder 5"/>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337594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Empanelling the jury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Jurors are called into the courtroom one by one – name and number and, in some circumstances, occupation </a:t>
            </a:r>
          </a:p>
          <a:p>
            <a:r>
              <a:rPr lang="en-US" dirty="0" smtClean="0"/>
              <a:t>Jurors walk to the jury box. One of the parties can decide the challenge the juror:</a:t>
            </a:r>
          </a:p>
          <a:p>
            <a:pPr lvl="1"/>
            <a:r>
              <a:rPr lang="en-US" b="1" dirty="0" smtClean="0"/>
              <a:t>Challenge for cause </a:t>
            </a:r>
            <a:r>
              <a:rPr lang="en-US" dirty="0" smtClean="0"/>
              <a:t>– challenged for a reason (such as knowing the accused). </a:t>
            </a:r>
            <a:r>
              <a:rPr lang="en-US" b="1" dirty="0" smtClean="0"/>
              <a:t>Unlimited</a:t>
            </a:r>
            <a:r>
              <a:rPr lang="en-US" dirty="0" smtClean="0"/>
              <a:t> challenges for cause in criminal and civil trials </a:t>
            </a:r>
          </a:p>
          <a:p>
            <a:pPr lvl="1"/>
            <a:r>
              <a:rPr lang="en-US" b="1" dirty="0" smtClean="0"/>
              <a:t>Peremptory challenges </a:t>
            </a:r>
            <a:r>
              <a:rPr lang="en-US" dirty="0" smtClean="0"/>
              <a:t>– challenged without a reason (usually based on an assumption) </a:t>
            </a:r>
          </a:p>
          <a:p>
            <a:pPr lvl="2"/>
            <a:r>
              <a:rPr lang="en-US" dirty="0" smtClean="0"/>
              <a:t>Criminal trial – accused is allowed </a:t>
            </a:r>
            <a:r>
              <a:rPr lang="en-US" b="1" dirty="0" smtClean="0"/>
              <a:t>six</a:t>
            </a:r>
            <a:r>
              <a:rPr lang="en-US" dirty="0" smtClean="0"/>
              <a:t> peremptory challenges (less if more than one accused)</a:t>
            </a:r>
          </a:p>
          <a:p>
            <a:pPr lvl="2"/>
            <a:r>
              <a:rPr lang="en-US" dirty="0" smtClean="0"/>
              <a:t>Civil trial – </a:t>
            </a:r>
            <a:r>
              <a:rPr lang="en-US" b="1" dirty="0" smtClean="0"/>
              <a:t>three</a:t>
            </a:r>
            <a:r>
              <a:rPr lang="en-US" dirty="0" smtClean="0"/>
              <a:t> peremptory challenges each </a:t>
            </a:r>
          </a:p>
          <a:p>
            <a:pPr lvl="1"/>
            <a:r>
              <a:rPr lang="en-US" dirty="0" smtClean="0"/>
              <a:t>Prosecutor allowed to </a:t>
            </a:r>
            <a:r>
              <a:rPr lang="en-US" b="1" dirty="0" smtClean="0"/>
              <a:t>stand aside six jurors </a:t>
            </a:r>
            <a:r>
              <a:rPr lang="en-US" dirty="0" smtClean="0"/>
              <a:t>(must wait until the end of the challenging process. </a:t>
            </a:r>
            <a:endParaRPr lang="en-US" dirty="0" smtClean="0"/>
          </a:p>
          <a:p>
            <a:pPr lvl="1"/>
            <a:r>
              <a:rPr lang="en-US" dirty="0" smtClean="0"/>
              <a:t>If </a:t>
            </a:r>
            <a:r>
              <a:rPr lang="en-US" dirty="0" smtClean="0"/>
              <a:t>no more jurors left in the jury pool, they can take their place in the jury)</a:t>
            </a:r>
          </a:p>
          <a:p>
            <a:pPr marL="0" indent="0">
              <a:buNone/>
            </a:pPr>
            <a:r>
              <a:rPr lang="en-US" sz="2378" dirty="0" smtClean="0"/>
              <a:t>Once</a:t>
            </a:r>
            <a:r>
              <a:rPr lang="en-US" dirty="0" smtClean="0"/>
              <a:t> empanelled, jurors elect a foreperson to act as spokesperson </a:t>
            </a:r>
          </a:p>
          <a:p>
            <a:endParaRPr lang="en-US" dirty="0" smtClean="0"/>
          </a:p>
          <a:p>
            <a:pPr lvl="1"/>
            <a:endParaRPr lang="en-US" dirty="0" smtClean="0"/>
          </a:p>
          <a:p>
            <a:endParaRPr lang="en-US" dirty="0" smtClean="0"/>
          </a:p>
          <a:p>
            <a:pPr marL="0" indent="0">
              <a:buNone/>
            </a:pPr>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341600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Strengths of the jury system </a:t>
            </a:r>
            <a:endParaRPr lang="en-US" dirty="0"/>
          </a:p>
        </p:txBody>
      </p:sp>
      <p:sp>
        <p:nvSpPr>
          <p:cNvPr id="3" name="Content Placeholder 2"/>
          <p:cNvSpPr>
            <a:spLocks noGrp="1"/>
          </p:cNvSpPr>
          <p:nvPr>
            <p:ph idx="1"/>
          </p:nvPr>
        </p:nvSpPr>
        <p:spPr/>
        <p:txBody>
          <a:bodyPr>
            <a:normAutofit/>
          </a:bodyPr>
          <a:lstStyle/>
          <a:p>
            <a:r>
              <a:rPr lang="en-US" dirty="0" smtClean="0"/>
              <a:t>Cross-section of the people </a:t>
            </a:r>
          </a:p>
          <a:p>
            <a:r>
              <a:rPr lang="en-US" dirty="0" smtClean="0"/>
              <a:t>Involves the general community </a:t>
            </a:r>
          </a:p>
          <a:p>
            <a:r>
              <a:rPr lang="en-US" dirty="0" smtClean="0"/>
              <a:t>Spreads the responsibility </a:t>
            </a:r>
          </a:p>
          <a:p>
            <a:r>
              <a:rPr lang="en-US" dirty="0" smtClean="0"/>
              <a:t>Reflects community values </a:t>
            </a:r>
          </a:p>
          <a:p>
            <a:r>
              <a:rPr lang="en-US" dirty="0" smtClean="0"/>
              <a:t>Safeguards against misuse of power</a:t>
            </a:r>
          </a:p>
          <a:p>
            <a:r>
              <a:rPr lang="en-US" dirty="0" smtClean="0"/>
              <a:t>Ensures less legal jargon </a:t>
            </a:r>
          </a:p>
          <a:p>
            <a:r>
              <a:rPr lang="en-US" dirty="0" smtClean="0"/>
              <a:t>Tends to make the right decisions </a:t>
            </a:r>
          </a:p>
          <a:p>
            <a:r>
              <a:rPr lang="en-US" dirty="0" smtClean="0"/>
              <a:t>Helps to protect democracy  </a:t>
            </a:r>
          </a:p>
          <a:p>
            <a:pPr lvl="1"/>
            <a:endParaRPr lang="en-US" dirty="0" smtClean="0"/>
          </a:p>
          <a:p>
            <a:endParaRPr lang="en-US" dirty="0" smtClean="0"/>
          </a:p>
          <a:p>
            <a:pPr marL="0" indent="0">
              <a:buNone/>
            </a:pPr>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35672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Weaknesses of the jury system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 a true cross-section of the community </a:t>
            </a:r>
          </a:p>
          <a:p>
            <a:r>
              <a:rPr lang="en-US" dirty="0" smtClean="0"/>
              <a:t>Difficult task </a:t>
            </a:r>
          </a:p>
          <a:p>
            <a:r>
              <a:rPr lang="en-US" dirty="0" smtClean="0"/>
              <a:t>Complicated evidence </a:t>
            </a:r>
          </a:p>
          <a:p>
            <a:r>
              <a:rPr lang="en-US" dirty="0" smtClean="0"/>
              <a:t>Deliberations behind closed doors </a:t>
            </a:r>
          </a:p>
          <a:p>
            <a:r>
              <a:rPr lang="en-US" dirty="0" smtClean="0"/>
              <a:t>Concentration for long periods </a:t>
            </a:r>
          </a:p>
          <a:p>
            <a:r>
              <a:rPr lang="en-US" dirty="0" smtClean="0"/>
              <a:t>Unfamiliarity with legal procedure </a:t>
            </a:r>
          </a:p>
          <a:p>
            <a:r>
              <a:rPr lang="en-US" dirty="0" smtClean="0"/>
              <a:t>Counsel could unduly influence a jury </a:t>
            </a:r>
          </a:p>
          <a:p>
            <a:r>
              <a:rPr lang="en-US" dirty="0" smtClean="0"/>
              <a:t>Jurors could be biased </a:t>
            </a:r>
          </a:p>
          <a:p>
            <a:r>
              <a:rPr lang="en-US" dirty="0" smtClean="0"/>
              <a:t>Jury is not required to give a reason </a:t>
            </a:r>
          </a:p>
          <a:p>
            <a:r>
              <a:rPr lang="en-US" dirty="0" smtClean="0"/>
              <a:t>Delays </a:t>
            </a:r>
          </a:p>
          <a:p>
            <a:r>
              <a:rPr lang="en-US" dirty="0" smtClean="0"/>
              <a:t>High cost </a:t>
            </a:r>
          </a:p>
          <a:p>
            <a:r>
              <a:rPr lang="en-US" dirty="0" smtClean="0"/>
              <a:t>Difficulty of reaching a decision</a:t>
            </a:r>
          </a:p>
          <a:p>
            <a:r>
              <a:rPr lang="en-US" dirty="0" smtClean="0"/>
              <a:t>Inconsistent damages (civil)</a:t>
            </a:r>
          </a:p>
          <a:p>
            <a:pPr lvl="1"/>
            <a:endParaRPr lang="en-US" dirty="0" smtClean="0"/>
          </a:p>
          <a:p>
            <a:endParaRPr lang="en-US" dirty="0" smtClean="0"/>
          </a:p>
          <a:p>
            <a:pPr marL="0" indent="0">
              <a:buNone/>
            </a:pPr>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2559138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Reforms to the jury system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Reforms already made</a:t>
            </a:r>
          </a:p>
          <a:p>
            <a:pPr lvl="1"/>
            <a:r>
              <a:rPr lang="en-US" dirty="0" smtClean="0"/>
              <a:t>Extra jurors </a:t>
            </a:r>
          </a:p>
          <a:p>
            <a:pPr lvl="1"/>
            <a:r>
              <a:rPr lang="en-US" dirty="0" smtClean="0"/>
              <a:t>Majority verdicts </a:t>
            </a:r>
          </a:p>
          <a:p>
            <a:pPr lvl="1"/>
            <a:r>
              <a:rPr lang="en-US" dirty="0" smtClean="0"/>
              <a:t>Jurors not allowed to make their own enquiries </a:t>
            </a:r>
          </a:p>
          <a:p>
            <a:pPr lvl="1"/>
            <a:r>
              <a:rPr lang="en-US" dirty="0" smtClean="0"/>
              <a:t>Simplifying jury </a:t>
            </a:r>
            <a:r>
              <a:rPr lang="en-US" dirty="0" smtClean="0"/>
              <a:t>directions (Jury Directions Act 2013)</a:t>
            </a:r>
            <a:endParaRPr lang="en-US" dirty="0" smtClean="0"/>
          </a:p>
          <a:p>
            <a:pPr marL="0" indent="0">
              <a:buNone/>
            </a:pPr>
            <a:r>
              <a:rPr lang="en-US" b="1" dirty="0" smtClean="0"/>
              <a:t>Suggested reforms</a:t>
            </a:r>
          </a:p>
          <a:p>
            <a:pPr lvl="1"/>
            <a:r>
              <a:rPr lang="en-US" dirty="0" smtClean="0"/>
              <a:t>Require juries to give reasons for their decisions </a:t>
            </a:r>
          </a:p>
          <a:p>
            <a:pPr lvl="1"/>
            <a:r>
              <a:rPr lang="en-US" dirty="0" smtClean="0"/>
              <a:t>Make juries more representative </a:t>
            </a:r>
          </a:p>
          <a:p>
            <a:pPr lvl="1"/>
            <a:r>
              <a:rPr lang="en-US" dirty="0" smtClean="0"/>
              <a:t>Further simplifying jury directions </a:t>
            </a:r>
          </a:p>
          <a:p>
            <a:pPr lvl="1"/>
            <a:r>
              <a:rPr lang="en-US" dirty="0" smtClean="0"/>
              <a:t>Specialist foreperson </a:t>
            </a:r>
          </a:p>
          <a:p>
            <a:pPr lvl="1"/>
            <a:r>
              <a:rPr lang="en-US" dirty="0" smtClean="0"/>
              <a:t>Give instructions before the trial</a:t>
            </a:r>
          </a:p>
          <a:p>
            <a:pPr lvl="1"/>
            <a:r>
              <a:rPr lang="en-US" dirty="0" smtClean="0"/>
              <a:t>Introduce ‘not proven’ verdicts </a:t>
            </a:r>
          </a:p>
          <a:p>
            <a:pPr lvl="1"/>
            <a:r>
              <a:rPr lang="en-US" dirty="0" smtClean="0"/>
              <a:t>Juries to participate in sentencing </a:t>
            </a:r>
          </a:p>
          <a:p>
            <a:pPr lvl="1"/>
            <a:r>
              <a:rPr lang="en-US" dirty="0" smtClean="0"/>
              <a:t>More technical assistance</a:t>
            </a:r>
          </a:p>
          <a:p>
            <a:pPr lvl="1"/>
            <a:r>
              <a:rPr lang="en-US" dirty="0" smtClean="0"/>
              <a:t>Reduce the size of the jury </a:t>
            </a:r>
          </a:p>
          <a:p>
            <a:endParaRPr lang="en-US" dirty="0" smtClean="0"/>
          </a:p>
          <a:p>
            <a:pPr marL="0" indent="0">
              <a:buNone/>
            </a:pPr>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2174869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alternatives to trial by jury </a:t>
            </a:r>
            <a:endParaRPr lang="en-US" dirty="0"/>
          </a:p>
        </p:txBody>
      </p:sp>
      <p:sp>
        <p:nvSpPr>
          <p:cNvPr id="3" name="Content Placeholder 2"/>
          <p:cNvSpPr>
            <a:spLocks noGrp="1"/>
          </p:cNvSpPr>
          <p:nvPr>
            <p:ph idx="1"/>
          </p:nvPr>
        </p:nvSpPr>
        <p:spPr/>
        <p:txBody>
          <a:bodyPr>
            <a:normAutofit/>
          </a:bodyPr>
          <a:lstStyle/>
          <a:p>
            <a:r>
              <a:rPr lang="en-US" dirty="0" smtClean="0"/>
              <a:t>Judge alone </a:t>
            </a:r>
          </a:p>
          <a:p>
            <a:r>
              <a:rPr lang="en-US" dirty="0" smtClean="0"/>
              <a:t>Panel of three judges </a:t>
            </a:r>
          </a:p>
          <a:p>
            <a:r>
              <a:rPr lang="en-US" dirty="0" smtClean="0"/>
              <a:t>Professional jurors </a:t>
            </a:r>
          </a:p>
          <a:p>
            <a:r>
              <a:rPr lang="en-US" dirty="0" smtClean="0"/>
              <a:t>Specialist jurors </a:t>
            </a:r>
          </a:p>
          <a:p>
            <a:endParaRPr lang="en-US" dirty="0" smtClean="0"/>
          </a:p>
          <a:p>
            <a:pPr marL="0" indent="0">
              <a:buNone/>
            </a:pPr>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2580392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normAutofit fontScale="85000" lnSpcReduction="20000"/>
          </a:bodyPr>
          <a:lstStyle/>
          <a:p>
            <a:pPr marL="457200" lvl="0" indent="-457200">
              <a:buFont typeface="+mj-lt"/>
              <a:buAutoNum type="arabicPeriod"/>
            </a:pPr>
            <a:r>
              <a:rPr lang="en-AU" dirty="0"/>
              <a:t>Outline the process for the selection of a jury. </a:t>
            </a:r>
          </a:p>
          <a:p>
            <a:pPr marL="457200" lvl="0" indent="-457200">
              <a:buFont typeface="+mj-lt"/>
              <a:buAutoNum type="arabicPeriod"/>
            </a:pPr>
            <a:r>
              <a:rPr lang="en-AU" dirty="0"/>
              <a:t>What reasons can you provide for some people being more likely to be chosen for jury service than others? What effect does this have on an individual’s right to be tried by their peers? Explain. </a:t>
            </a:r>
          </a:p>
          <a:p>
            <a:pPr marL="457200" lvl="0" indent="-457200">
              <a:buFont typeface="+mj-lt"/>
              <a:buAutoNum type="arabicPeriod"/>
            </a:pPr>
            <a:r>
              <a:rPr lang="en-AU" dirty="0"/>
              <a:t>Explain how many challenges the accused is allowed in a criminal trial. </a:t>
            </a:r>
          </a:p>
          <a:p>
            <a:pPr marL="457200" lvl="0" indent="-457200">
              <a:buFont typeface="+mj-lt"/>
              <a:buAutoNum type="arabicPeriod"/>
            </a:pPr>
            <a:r>
              <a:rPr lang="en-AU" dirty="0"/>
              <a:t>Why are the parties given the opportunity to challenge prospective jurors? </a:t>
            </a:r>
          </a:p>
          <a:p>
            <a:pPr marL="457200" lvl="0" indent="-457200">
              <a:buFont typeface="+mj-lt"/>
              <a:buAutoNum type="arabicPeriod"/>
            </a:pPr>
            <a:r>
              <a:rPr lang="en-AU" dirty="0"/>
              <a:t>How may this affect the outcome of the trial from the point of view of the accused? </a:t>
            </a:r>
          </a:p>
          <a:p>
            <a:pPr marL="457200" lvl="0" indent="-457200">
              <a:buFont typeface="+mj-lt"/>
              <a:buAutoNum type="arabicPeriod"/>
            </a:pPr>
            <a:r>
              <a:rPr lang="en-AU" dirty="0"/>
              <a:t>Explain the differences between the composition and selection of a civil and a criminal jury.</a:t>
            </a:r>
          </a:p>
          <a:p>
            <a:pPr marL="457200" lvl="0" indent="-457200">
              <a:buFont typeface="+mj-lt"/>
              <a:buAutoNum type="arabicPeriod"/>
            </a:pPr>
            <a:r>
              <a:rPr lang="en-AU" dirty="0"/>
              <a:t>To what extent does the jury represent a true cross-section of the community? </a:t>
            </a:r>
          </a:p>
          <a:p>
            <a:pPr marL="457200" lvl="0" indent="-457200">
              <a:buFont typeface="+mj-lt"/>
              <a:buAutoNum type="arabicPeriod"/>
            </a:pPr>
            <a:r>
              <a:rPr lang="en-AU" dirty="0"/>
              <a:t>Evaluate the statement ‘It is both a right and a privilege to participate in the jury system’.</a:t>
            </a:r>
          </a:p>
          <a:p>
            <a:endParaRPr lang="en-AU" dirty="0"/>
          </a:p>
        </p:txBody>
      </p:sp>
      <p:sp>
        <p:nvSpPr>
          <p:cNvPr id="4" name="Footer Placeholder 3"/>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223548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role of juries, and factors that influence their composition </a:t>
            </a:r>
          </a:p>
          <a:p>
            <a:r>
              <a:rPr lang="en-US" dirty="0" smtClean="0"/>
              <a:t>Strengths and weaknesses of the jury system</a:t>
            </a:r>
          </a:p>
          <a:p>
            <a:r>
              <a:rPr lang="en-US" dirty="0" smtClean="0"/>
              <a:t>Reforms and alternatives to the jury system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3144418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Role </a:t>
            </a:r>
            <a:r>
              <a:rPr lang="en-AU" dirty="0"/>
              <a:t>of the </a:t>
            </a:r>
            <a:r>
              <a:rPr lang="en-AU" dirty="0" smtClean="0"/>
              <a:t>Jury </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Once </a:t>
            </a:r>
            <a:r>
              <a:rPr lang="en-AU" dirty="0"/>
              <a:t>lawyers have presented their evidence and arguments, the trial judge will explain to the jury their role. The role of the jury in criminal and civil cases is similar. Essentially, the jury is a fact-finding body that must: </a:t>
            </a:r>
          </a:p>
          <a:p>
            <a:pPr lvl="1"/>
            <a:r>
              <a:rPr lang="en-AU" dirty="0" smtClean="0"/>
              <a:t>listen </a:t>
            </a:r>
            <a:r>
              <a:rPr lang="en-AU" dirty="0"/>
              <a:t>to all the evidence presented by both </a:t>
            </a:r>
            <a:r>
              <a:rPr lang="en-AU" dirty="0" smtClean="0"/>
              <a:t>parties</a:t>
            </a:r>
          </a:p>
          <a:p>
            <a:pPr lvl="1"/>
            <a:r>
              <a:rPr lang="en-AU" dirty="0" smtClean="0"/>
              <a:t>consider </a:t>
            </a:r>
            <a:r>
              <a:rPr lang="en-AU" dirty="0"/>
              <a:t>the evidence </a:t>
            </a:r>
          </a:p>
          <a:p>
            <a:pPr lvl="1"/>
            <a:r>
              <a:rPr lang="en-AU" dirty="0" smtClean="0"/>
              <a:t>reach </a:t>
            </a:r>
            <a:r>
              <a:rPr lang="en-AU" dirty="0"/>
              <a:t>a decision based on the evidence. </a:t>
            </a:r>
            <a:endParaRPr lang="en-AU" dirty="0" smtClean="0"/>
          </a:p>
          <a:p>
            <a:pPr marL="0" indent="0">
              <a:buNone/>
            </a:pPr>
            <a:r>
              <a:rPr lang="en-AU" dirty="0" smtClean="0"/>
              <a:t>The </a:t>
            </a:r>
            <a:r>
              <a:rPr lang="en-AU" dirty="0"/>
              <a:t>jury’s final decision is based on its understanding and interpretation of the facts of the case. </a:t>
            </a:r>
            <a:r>
              <a:rPr lang="en-AU" dirty="0" smtClean="0"/>
              <a:t>The </a:t>
            </a:r>
            <a:r>
              <a:rPr lang="en-AU" dirty="0"/>
              <a:t>judge will direct the jury on: </a:t>
            </a:r>
          </a:p>
          <a:p>
            <a:pPr lvl="1"/>
            <a:r>
              <a:rPr lang="en-AU" dirty="0" smtClean="0"/>
              <a:t>the </a:t>
            </a:r>
            <a:r>
              <a:rPr lang="en-AU" dirty="0"/>
              <a:t>burden of proof </a:t>
            </a:r>
          </a:p>
          <a:p>
            <a:pPr lvl="1"/>
            <a:r>
              <a:rPr lang="en-AU" dirty="0" smtClean="0"/>
              <a:t>the </a:t>
            </a:r>
            <a:r>
              <a:rPr lang="en-AU" dirty="0"/>
              <a:t>standard of proof </a:t>
            </a:r>
          </a:p>
          <a:p>
            <a:pPr lvl="1"/>
            <a:r>
              <a:rPr lang="en-AU" dirty="0" smtClean="0"/>
              <a:t>the </a:t>
            </a:r>
            <a:r>
              <a:rPr lang="en-AU" dirty="0"/>
              <a:t>law applicable to the case </a:t>
            </a:r>
          </a:p>
          <a:p>
            <a:pPr lvl="1"/>
            <a:r>
              <a:rPr lang="en-AU" dirty="0" smtClean="0"/>
              <a:t>a </a:t>
            </a:r>
            <a:r>
              <a:rPr lang="en-AU" dirty="0"/>
              <a:t>summary of the key elements, including any defence claimed.</a:t>
            </a:r>
          </a:p>
          <a:p>
            <a:endParaRPr lang="en-AU" dirty="0"/>
          </a:p>
        </p:txBody>
      </p:sp>
      <p:sp>
        <p:nvSpPr>
          <p:cNvPr id="4" name="Footer Placeholder 3"/>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331607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Jury in a criminal trial</a:t>
            </a:r>
            <a:endParaRPr lang="en-US" dirty="0"/>
          </a:p>
        </p:txBody>
      </p:sp>
      <p:sp>
        <p:nvSpPr>
          <p:cNvPr id="3" name="Content Placeholder 2"/>
          <p:cNvSpPr>
            <a:spLocks noGrp="1"/>
          </p:cNvSpPr>
          <p:nvPr>
            <p:ph idx="1"/>
          </p:nvPr>
        </p:nvSpPr>
        <p:spPr/>
        <p:txBody>
          <a:bodyPr>
            <a:normAutofit/>
          </a:bodyPr>
          <a:lstStyle/>
          <a:p>
            <a:r>
              <a:rPr lang="en-US" sz="2500" dirty="0" smtClean="0"/>
              <a:t>Used in all trials in the </a:t>
            </a:r>
            <a:r>
              <a:rPr lang="en-US" sz="2500" b="1" dirty="0" smtClean="0"/>
              <a:t>County</a:t>
            </a:r>
            <a:r>
              <a:rPr lang="en-US" sz="2500" dirty="0" smtClean="0"/>
              <a:t> and </a:t>
            </a:r>
            <a:r>
              <a:rPr lang="en-US" sz="2500" b="1" dirty="0" smtClean="0"/>
              <a:t>Supreme</a:t>
            </a:r>
            <a:r>
              <a:rPr lang="en-US" sz="2500" dirty="0" smtClean="0"/>
              <a:t> courts where the accused has pleaded </a:t>
            </a:r>
            <a:r>
              <a:rPr lang="en-US" sz="2500" b="1" dirty="0" smtClean="0"/>
              <a:t>not guilty </a:t>
            </a:r>
          </a:p>
          <a:p>
            <a:r>
              <a:rPr lang="en-US" sz="2500" b="1" dirty="0" smtClean="0"/>
              <a:t>Not</a:t>
            </a:r>
            <a:r>
              <a:rPr lang="en-US" sz="2500" dirty="0" smtClean="0"/>
              <a:t> used in the </a:t>
            </a:r>
            <a:r>
              <a:rPr lang="en-US" sz="2500" b="1" dirty="0" smtClean="0"/>
              <a:t>Magistrates</a:t>
            </a:r>
            <a:r>
              <a:rPr lang="en-US" sz="2500" dirty="0" smtClean="0"/>
              <a:t>’ </a:t>
            </a:r>
            <a:r>
              <a:rPr lang="en-US" sz="2500" b="1" dirty="0" smtClean="0"/>
              <a:t>Court</a:t>
            </a:r>
            <a:r>
              <a:rPr lang="en-US" sz="2500" dirty="0" smtClean="0"/>
              <a:t>, in </a:t>
            </a:r>
            <a:r>
              <a:rPr lang="en-US" sz="2500" b="1" dirty="0" smtClean="0"/>
              <a:t>appeal</a:t>
            </a:r>
            <a:r>
              <a:rPr lang="en-US" sz="2500" dirty="0" smtClean="0"/>
              <a:t> cases or when the accused pleads </a:t>
            </a:r>
            <a:r>
              <a:rPr lang="en-US" sz="2500" b="1" dirty="0" smtClean="0"/>
              <a:t>guilty</a:t>
            </a:r>
          </a:p>
          <a:p>
            <a:r>
              <a:rPr lang="en-US" sz="2500" dirty="0" smtClean="0"/>
              <a:t>Jury of </a:t>
            </a:r>
            <a:r>
              <a:rPr lang="en-US" sz="2500" b="1" dirty="0" smtClean="0"/>
              <a:t>12</a:t>
            </a:r>
            <a:r>
              <a:rPr lang="en-US" sz="2500" dirty="0" smtClean="0"/>
              <a:t> will decide whether the accused is either guilty or not guilty </a:t>
            </a:r>
            <a:r>
              <a:rPr lang="en-US" sz="2500" b="1" dirty="0" smtClean="0"/>
              <a:t>beyond reasonable doubt </a:t>
            </a:r>
          </a:p>
          <a:p>
            <a:r>
              <a:rPr lang="en-US" sz="2500" dirty="0" smtClean="0"/>
              <a:t>Must be unanimous verdict. Can be majority verdict after six hours (but not in cases of murder, treason and other serious indictable offences)</a:t>
            </a:r>
          </a:p>
          <a:p>
            <a:pPr marL="0" indent="0">
              <a:buNone/>
            </a:pPr>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3823147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Jury in a civil trial</a:t>
            </a:r>
            <a:endParaRPr lang="en-US" dirty="0"/>
          </a:p>
        </p:txBody>
      </p:sp>
      <p:sp>
        <p:nvSpPr>
          <p:cNvPr id="3" name="Content Placeholder 2"/>
          <p:cNvSpPr>
            <a:spLocks noGrp="1"/>
          </p:cNvSpPr>
          <p:nvPr>
            <p:ph idx="1"/>
          </p:nvPr>
        </p:nvSpPr>
        <p:spPr/>
        <p:txBody>
          <a:bodyPr>
            <a:normAutofit/>
          </a:bodyPr>
          <a:lstStyle/>
          <a:p>
            <a:r>
              <a:rPr lang="en-US" sz="2500" dirty="0"/>
              <a:t>Trials in the </a:t>
            </a:r>
            <a:r>
              <a:rPr lang="en-US" sz="2500" b="1" dirty="0"/>
              <a:t>County</a:t>
            </a:r>
            <a:r>
              <a:rPr lang="en-US" sz="2500" dirty="0"/>
              <a:t> and </a:t>
            </a:r>
            <a:r>
              <a:rPr lang="en-US" sz="2500" b="1" dirty="0"/>
              <a:t>Supreme</a:t>
            </a:r>
            <a:r>
              <a:rPr lang="en-US" sz="2500" dirty="0" smtClean="0"/>
              <a:t> courts </a:t>
            </a:r>
            <a:r>
              <a:rPr lang="en-US" sz="2500" dirty="0"/>
              <a:t>when either party or the judge </a:t>
            </a:r>
            <a:r>
              <a:rPr lang="en-US" sz="2500" b="1" dirty="0"/>
              <a:t>requests</a:t>
            </a:r>
            <a:r>
              <a:rPr lang="en-US" sz="2500" dirty="0"/>
              <a:t> a jury</a:t>
            </a:r>
          </a:p>
          <a:p>
            <a:r>
              <a:rPr lang="en-US" sz="2500" b="1" dirty="0"/>
              <a:t>Not</a:t>
            </a:r>
            <a:r>
              <a:rPr lang="en-US" sz="2500" dirty="0"/>
              <a:t> used in </a:t>
            </a:r>
            <a:r>
              <a:rPr lang="en-US" sz="2500" b="1" dirty="0"/>
              <a:t>Magistrates</a:t>
            </a:r>
            <a:r>
              <a:rPr lang="en-US" sz="2500" dirty="0"/>
              <a:t>’ Court, in </a:t>
            </a:r>
            <a:r>
              <a:rPr lang="en-US" sz="2500" b="1" dirty="0"/>
              <a:t>appeal</a:t>
            </a:r>
            <a:r>
              <a:rPr lang="en-US" sz="2500" dirty="0"/>
              <a:t> cases or when </a:t>
            </a:r>
            <a:r>
              <a:rPr lang="en-US" sz="2500" b="1" dirty="0"/>
              <a:t>no</a:t>
            </a:r>
            <a:r>
              <a:rPr lang="en-US" sz="2500" dirty="0"/>
              <a:t> party or the judge </a:t>
            </a:r>
            <a:r>
              <a:rPr lang="en-US" sz="2500" b="1" dirty="0"/>
              <a:t>requests</a:t>
            </a:r>
            <a:r>
              <a:rPr lang="en-US" sz="2500" dirty="0"/>
              <a:t> it </a:t>
            </a:r>
          </a:p>
          <a:p>
            <a:r>
              <a:rPr lang="en-US" sz="2500" dirty="0" smtClean="0"/>
              <a:t>Jury of six will decide which party is in the wrong/right on the </a:t>
            </a:r>
            <a:r>
              <a:rPr lang="en-US" sz="2500" b="1" dirty="0" smtClean="0"/>
              <a:t>balance of probabilities</a:t>
            </a:r>
          </a:p>
          <a:p>
            <a:r>
              <a:rPr lang="en-US" sz="2500" dirty="0" smtClean="0"/>
              <a:t>Can be </a:t>
            </a:r>
            <a:r>
              <a:rPr lang="en-US" sz="2500" b="1" dirty="0" smtClean="0"/>
              <a:t>majority</a:t>
            </a:r>
            <a:r>
              <a:rPr lang="en-US" sz="2500" dirty="0" smtClean="0"/>
              <a:t> verdict </a:t>
            </a:r>
          </a:p>
          <a:p>
            <a:r>
              <a:rPr lang="en-US" sz="2500" dirty="0" smtClean="0"/>
              <a:t>Can decide on </a:t>
            </a:r>
            <a:r>
              <a:rPr lang="en-US" sz="2500" b="1" dirty="0" smtClean="0"/>
              <a:t>amount of damages </a:t>
            </a:r>
            <a:r>
              <a:rPr lang="en-US" sz="2500" dirty="0" smtClean="0"/>
              <a:t>if plaintiff successful </a:t>
            </a:r>
            <a:endParaRPr lang="en-US" sz="2100" dirty="0" smtClean="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209963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Composition of juries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Number of jurors </a:t>
            </a:r>
          </a:p>
          <a:p>
            <a:pPr lvl="1"/>
            <a:r>
              <a:rPr lang="en-US" dirty="0" smtClean="0"/>
              <a:t>12 jurors in criminal trial – 15 can be empanelled for longer trials (but only 12 deliberate)</a:t>
            </a:r>
          </a:p>
          <a:p>
            <a:pPr lvl="1"/>
            <a:r>
              <a:rPr lang="en-US" dirty="0" smtClean="0"/>
              <a:t>6 jurors in civil trial – 8 can be empanelled for longer trials (but only 6 deliberate)</a:t>
            </a:r>
          </a:p>
          <a:p>
            <a:r>
              <a:rPr lang="en-US" dirty="0" smtClean="0"/>
              <a:t>Selection of jurors</a:t>
            </a:r>
          </a:p>
          <a:p>
            <a:pPr lvl="1"/>
            <a:r>
              <a:rPr lang="en-US" dirty="0" smtClean="0"/>
              <a:t>Randomly selected for jury duty from the electoral roll </a:t>
            </a:r>
          </a:p>
          <a:p>
            <a:pPr lvl="1"/>
            <a:r>
              <a:rPr lang="en-US" dirty="0" smtClean="0"/>
              <a:t>Questionnaire sent to a list of prospective jurors </a:t>
            </a:r>
          </a:p>
          <a:p>
            <a:r>
              <a:rPr lang="en-US" dirty="0" smtClean="0"/>
              <a:t>Persons can be </a:t>
            </a:r>
            <a:r>
              <a:rPr lang="en-US" i="1" dirty="0" smtClean="0"/>
              <a:t>(Juries Act 2000</a:t>
            </a:r>
            <a:r>
              <a:rPr lang="en-US" dirty="0" smtClean="0"/>
              <a:t>)</a:t>
            </a:r>
            <a:r>
              <a:rPr lang="en-US" i="1" dirty="0" smtClean="0"/>
              <a:t>:</a:t>
            </a:r>
          </a:p>
          <a:p>
            <a:pPr lvl="1"/>
            <a:r>
              <a:rPr lang="en-US" dirty="0" smtClean="0"/>
              <a:t>disqualified from serving as a juror </a:t>
            </a:r>
          </a:p>
          <a:p>
            <a:pPr lvl="1"/>
            <a:r>
              <a:rPr lang="en-US" dirty="0" smtClean="0"/>
              <a:t>ineligible to serve as a juror </a:t>
            </a:r>
          </a:p>
          <a:p>
            <a:pPr lvl="1"/>
            <a:r>
              <a:rPr lang="en-US" dirty="0" smtClean="0"/>
              <a:t>excused for good reason </a:t>
            </a:r>
          </a:p>
          <a:p>
            <a:r>
              <a:rPr lang="en-US" dirty="0" smtClean="0"/>
              <a:t>If eligible, prospective jurors will be sent a summons requiring them to attend court, where they may be selected to sit on a jury</a:t>
            </a:r>
            <a:endParaRPr lang="en-US" dirty="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3812534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Pre-Selection Process</a:t>
            </a:r>
            <a:endParaRPr lang="en-AU" dirty="0"/>
          </a:p>
        </p:txBody>
      </p:sp>
      <p:sp>
        <p:nvSpPr>
          <p:cNvPr id="4" name="Footer Placeholder 3"/>
          <p:cNvSpPr>
            <a:spLocks noGrp="1"/>
          </p:cNvSpPr>
          <p:nvPr>
            <p:ph type="ftr" sz="quarter" idx="11"/>
          </p:nvPr>
        </p:nvSpPr>
        <p:spPr/>
        <p:txBody>
          <a:bodyPr/>
          <a:lstStyle/>
          <a:p>
            <a:pPr algn="r"/>
            <a:r>
              <a:rPr lang="en-US" smtClean="0"/>
              <a:t>Justice &amp; Outcomes 13e   ISBN 9780195594201   © Oxford University Press Australia, 2015</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7</a:t>
            </a:fld>
            <a:endParaRPr lang="en-US"/>
          </a:p>
        </p:txBody>
      </p:sp>
      <p:pic>
        <p:nvPicPr>
          <p:cNvPr id="6" name="Picture 5"/>
          <p:cNvPicPr>
            <a:picLocks noChangeAspect="1"/>
          </p:cNvPicPr>
          <p:nvPr/>
        </p:nvPicPr>
        <p:blipFill>
          <a:blip r:embed="rId2"/>
          <a:stretch>
            <a:fillRect/>
          </a:stretch>
        </p:blipFill>
        <p:spPr>
          <a:xfrm>
            <a:off x="877351" y="1439986"/>
            <a:ext cx="7721323" cy="4552721"/>
          </a:xfrm>
          <a:prstGeom prst="rect">
            <a:avLst/>
          </a:prstGeom>
        </p:spPr>
      </p:pic>
    </p:spTree>
    <p:extLst>
      <p:ext uri="{BB962C8B-B14F-4D97-AF65-F5344CB8AC3E}">
        <p14:creationId xmlns:p14="http://schemas.microsoft.com/office/powerpoint/2010/main" val="392546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Composition of juries – disqualified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Something they did in the past</a:t>
            </a:r>
            <a:r>
              <a:rPr lang="en-US" dirty="0" smtClean="0"/>
              <a:t>. Examples include:</a:t>
            </a:r>
          </a:p>
          <a:p>
            <a:pPr lvl="1"/>
            <a:r>
              <a:rPr lang="en-US" dirty="0" smtClean="0"/>
              <a:t>Person convicted of treason or one or more indictable offences and sentenced to imprisonment or a period of detention under a hospital security order for more than three years</a:t>
            </a:r>
          </a:p>
          <a:p>
            <a:pPr lvl="1"/>
            <a:r>
              <a:rPr lang="en-US" dirty="0" smtClean="0"/>
              <a:t>Person who within the last 10 years has been sentenced </a:t>
            </a:r>
            <a:r>
              <a:rPr lang="en-US" dirty="0"/>
              <a:t>to imprisonment or a period of detention under a hospital security order </a:t>
            </a:r>
            <a:r>
              <a:rPr lang="en-US" dirty="0" smtClean="0"/>
              <a:t>for three months or more (excluding suspended sentence)</a:t>
            </a:r>
          </a:p>
          <a:p>
            <a:pPr lvl="1"/>
            <a:r>
              <a:rPr lang="en-US" dirty="0" smtClean="0"/>
              <a:t>Person sentenced to imprisonment or a </a:t>
            </a:r>
            <a:r>
              <a:rPr lang="en-US" dirty="0"/>
              <a:t>period of detention under a hospital security </a:t>
            </a:r>
            <a:r>
              <a:rPr lang="en-US" dirty="0" smtClean="0"/>
              <a:t>order for less than three months </a:t>
            </a:r>
          </a:p>
          <a:p>
            <a:pPr lvl="1"/>
            <a:r>
              <a:rPr lang="en-US" dirty="0" smtClean="0"/>
              <a:t>Person who has been charged with an indictable offence and is released on bail in respect of that offence </a:t>
            </a:r>
          </a:p>
          <a:p>
            <a:pPr lvl="1"/>
            <a:r>
              <a:rPr lang="en-US" dirty="0" smtClean="0"/>
              <a:t>Person who is remanded in custody in respect of an alleged offence</a:t>
            </a:r>
          </a:p>
          <a:p>
            <a:pPr lvl="1"/>
            <a:r>
              <a:rPr lang="en-US" dirty="0" smtClean="0"/>
              <a:t>Person who has been declared bankrupt and has not obtained a discharge</a:t>
            </a:r>
          </a:p>
          <a:p>
            <a:r>
              <a:rPr lang="en-US" dirty="0" smtClean="0"/>
              <a:t>See page 549 for full list</a:t>
            </a:r>
          </a:p>
          <a:p>
            <a:pPr lvl="1"/>
            <a:endParaRPr lang="en-US" dirty="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423349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Composition of juries – ineligible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Occupation</a:t>
            </a:r>
            <a:r>
              <a:rPr lang="en-US" dirty="0" smtClean="0"/>
              <a:t> or </a:t>
            </a:r>
            <a:r>
              <a:rPr lang="en-US" b="1" dirty="0" smtClean="0"/>
              <a:t>inability to comprehend </a:t>
            </a:r>
            <a:r>
              <a:rPr lang="en-US" dirty="0" smtClean="0"/>
              <a:t>task. Examples include:</a:t>
            </a:r>
          </a:p>
          <a:p>
            <a:pPr lvl="1"/>
            <a:r>
              <a:rPr lang="en-US" dirty="0" smtClean="0"/>
              <a:t>Person who is or within the last 10 years has been:</a:t>
            </a:r>
          </a:p>
          <a:p>
            <a:pPr lvl="2"/>
            <a:r>
              <a:rPr lang="en-US" dirty="0" smtClean="0"/>
              <a:t>the governor</a:t>
            </a:r>
          </a:p>
          <a:p>
            <a:pPr lvl="2"/>
            <a:r>
              <a:rPr lang="en-US" dirty="0" smtClean="0"/>
              <a:t>a judge, magistrate or holder of any other judicial office </a:t>
            </a:r>
          </a:p>
          <a:p>
            <a:pPr lvl="2"/>
            <a:r>
              <a:rPr lang="en-US" dirty="0" smtClean="0"/>
              <a:t>a bail justice </a:t>
            </a:r>
          </a:p>
          <a:p>
            <a:pPr lvl="2"/>
            <a:r>
              <a:rPr lang="en-US" dirty="0" smtClean="0"/>
              <a:t>an Australian lawyer </a:t>
            </a:r>
          </a:p>
          <a:p>
            <a:pPr lvl="2"/>
            <a:r>
              <a:rPr lang="en-US" dirty="0" smtClean="0"/>
              <a:t>a member of the police force </a:t>
            </a:r>
          </a:p>
          <a:p>
            <a:pPr lvl="2"/>
            <a:r>
              <a:rPr lang="en-US" dirty="0" smtClean="0"/>
              <a:t>a person employed or engaged in the public sector in law enforcement, criminal investigation, the provision of legal services in criminal cases,</a:t>
            </a:r>
          </a:p>
          <a:p>
            <a:pPr lvl="2"/>
            <a:r>
              <a:rPr lang="en-US" dirty="0" smtClean="0"/>
              <a:t>a member of the Legislative Assembly or Legislative Council </a:t>
            </a:r>
          </a:p>
          <a:p>
            <a:pPr lvl="1"/>
            <a:r>
              <a:rPr lang="en-US" dirty="0" smtClean="0"/>
              <a:t>The Electoral Commissioner or Legal Ombudsman </a:t>
            </a:r>
          </a:p>
          <a:p>
            <a:pPr lvl="1"/>
            <a:r>
              <a:rPr lang="en-US" dirty="0" smtClean="0"/>
              <a:t>Person who has a physical disability that renders them incapable of performing duties </a:t>
            </a:r>
          </a:p>
          <a:p>
            <a:pPr lvl="1"/>
            <a:r>
              <a:rPr lang="en-US" dirty="0" smtClean="0"/>
              <a:t>Person who is unable to communicate in or understand English adequately</a:t>
            </a:r>
          </a:p>
          <a:p>
            <a:r>
              <a:rPr lang="en-US" dirty="0" smtClean="0"/>
              <a:t>See page 550 for full list</a:t>
            </a:r>
          </a:p>
          <a:p>
            <a:pPr lvl="1"/>
            <a:endParaRPr lang="en-US" dirty="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a:p>
        </p:txBody>
      </p:sp>
      <p:sp>
        <p:nvSpPr>
          <p:cNvPr id="5" name="Footer Placeholder 4"/>
          <p:cNvSpPr>
            <a:spLocks noGrp="1"/>
          </p:cNvSpPr>
          <p:nvPr>
            <p:ph type="ftr" sz="quarter" idx="11"/>
          </p:nvPr>
        </p:nvSpPr>
        <p:spPr/>
        <p:txBody>
          <a:bodyPr/>
          <a:lstStyle/>
          <a:p>
            <a:r>
              <a:rPr lang="en-US" dirty="0" smtClean="0"/>
              <a:t>Justice &amp; Outcomes 13e   ISBN 9780195594201   © Oxford University Press Australia, 2015</a:t>
            </a:r>
            <a:endParaRPr lang="en-US" dirty="0"/>
          </a:p>
        </p:txBody>
      </p:sp>
    </p:spTree>
    <p:extLst>
      <p:ext uri="{BB962C8B-B14F-4D97-AF65-F5344CB8AC3E}">
        <p14:creationId xmlns:p14="http://schemas.microsoft.com/office/powerpoint/2010/main" val="2379128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1507</Words>
  <Application>Microsoft Office PowerPoint</Application>
  <PresentationFormat>On-screen Show (4:3)</PresentationFormat>
  <Paragraphs>260</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1_Clarity</vt:lpstr>
      <vt:lpstr>The jury system</vt:lpstr>
      <vt:lpstr>Overview</vt:lpstr>
      <vt:lpstr>The Role of the Jury </vt:lpstr>
      <vt:lpstr>Jury in a criminal trial</vt:lpstr>
      <vt:lpstr>Jury in a civil trial</vt:lpstr>
      <vt:lpstr>Composition of juries </vt:lpstr>
      <vt:lpstr>Pre-Selection Process</vt:lpstr>
      <vt:lpstr>Composition of juries – disqualified </vt:lpstr>
      <vt:lpstr>Composition of juries – ineligible</vt:lpstr>
      <vt:lpstr>Composition of juries – excused</vt:lpstr>
      <vt:lpstr>Composition of juries </vt:lpstr>
      <vt:lpstr>Empanelling the jury </vt:lpstr>
      <vt:lpstr>Strengths of the jury system </vt:lpstr>
      <vt:lpstr>Weaknesses of the jury system </vt:lpstr>
      <vt:lpstr>Reforms to the jury system </vt:lpstr>
      <vt:lpstr>Possible alternatives to trial by jury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2014-11-11T02:16:47Z</dcterms:created>
  <dcterms:modified xsi:type="dcterms:W3CDTF">2015-08-31T11:04:30Z</dcterms:modified>
</cp:coreProperties>
</file>