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3D48-5732-45ED-B6FD-40334228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3537A-1DD8-45B9-BFE5-5E5D1AB53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628E-26E7-4741-B3DF-C7E805F6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57468-3EF3-4EF2-A5F9-7BD9BF11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721E5-5736-498C-9A3F-FA408D09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34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9F80-360C-45F3-B91C-DD1F5C65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0469-4575-475F-A911-0A7CAC016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1D7A-DA27-4677-AE40-235B0E36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AC0F-93EF-4F76-BC21-2C296803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DF21-872E-4493-B3C5-CA88429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7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9D226-771C-4C2F-8AA0-A5237281C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0CC6-B04D-4689-96A5-3F58A3F4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F4E8-E14E-494D-B615-8A4EB94D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0118-F28E-4748-90FB-2200D61B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AB55-FAA4-47D2-B488-4BF4E0A0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81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B92C-8859-46F1-90C3-5DE44D1B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5732-CD55-4A8C-9CBD-80E55213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362C3-2952-41DD-8E85-88DF6FC3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B7D0-9377-48F3-BB3E-39D2B8CF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AAAA-A4B7-4E48-9616-B3C3181A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90C5-C556-4569-A6BC-7ECE5A5A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2FD5C-2085-4204-92DF-14C6DE4A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B59D-2639-4E6F-97CC-91E164AE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88F9-0E7F-482B-AA8A-B329840E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B208-1BD1-48BC-A5AE-7F5CF649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6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7121-C8D8-4F96-865D-5C5FB677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284C-9277-41CD-BF17-971BEFD28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361FC-2F2E-4BAD-B26D-C0557C621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E5A9B-113E-46E8-A9AE-13369026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D53E3-DE77-4C6C-A7DE-D017D7A4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269DE-F304-4FF8-ABF1-DE9E5C80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84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155E-15AE-4661-96FC-619847C6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1B56-0217-4558-9A77-71BD67508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7193-7261-4A96-BCCA-522261F19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7D444-1D28-4FC7-A7BE-EFB6818B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1AE73-1E44-4FA6-B99A-C0DE3DD97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36818-477A-42B3-B7D6-D63AA545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0D45E-6559-476F-92CA-DE3716E6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A9C14-5DDF-4DFF-A88A-18FBFB8F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8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DDEE-4B53-42A9-8DAB-C5DAC28F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64130-744F-4CCF-9F7F-7C76EE78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FB140-E690-473D-9B0D-8F9B4D22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D4FEA-D7FE-4CD5-9DCD-A1F97BBA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1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B5A40-14EE-45FD-860D-F01B63C2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5DECD-5F36-42B9-8631-65C7E1C0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2327C-78E1-4704-B9C6-27A86DE8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75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647A-77F6-4C73-893B-66D0C674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0D58-C5E1-4090-A23C-AFE1BCBA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802AB-28B1-4982-AD88-5A0DC8B9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5845-96B1-42FE-A1B8-A3DC2155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A77CD-9017-4009-8B97-D3C822FF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97F2-8CE4-4CB3-AD4B-B029D334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1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E47D-7453-4451-BA22-3F5F07D1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E9519-8682-4B64-87F1-27B5BE5C9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550E-132F-4086-9BBD-8C18F461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04144-5F26-4934-B06A-D23D9AEA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BA4C-F7A4-49AA-8388-0DCA6EAD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0F2F5-7317-4D3A-A7A7-C7E38CA9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61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1F6C8-76F7-4CD1-9C3D-CF87194A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DFC1-C594-4C66-A287-C658B9EC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5A63-5BAE-49B6-88D5-A5447179A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F4D7-15FE-44DC-9553-634872D65BA5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27A9C-719E-47C8-BF48-F324A320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A0DB-8F95-4126-B77F-3261C8E4D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2D68-A65A-4BBD-9452-D7FE39E518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7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16E75B-B1A0-410A-84B9-9087AC9AE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AU" sz="5800"/>
              <a:t>Roles and Responsibilities in the Courtroom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30114-5FD1-4F67-8938-828CBEC7E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A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3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AE405DE-5891-4ACF-97B5-30117284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2" r="2314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E8459-A905-43D3-B9CB-CCA43DEC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365133"/>
            <a:ext cx="5120114" cy="169279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b="1" dirty="0"/>
              <a:t>Judge</a:t>
            </a:r>
            <a:br>
              <a:rPr lang="en-AU" b="1" dirty="0"/>
            </a:br>
            <a:r>
              <a:rPr lang="en-AU" sz="3100" dirty="0"/>
              <a:t>The role of the judge is to be </a:t>
            </a:r>
            <a:r>
              <a:rPr lang="en-AU" sz="3100" b="1" dirty="0"/>
              <a:t>independent</a:t>
            </a:r>
            <a:r>
              <a:rPr lang="en-AU" sz="3100" dirty="0"/>
              <a:t> and </a:t>
            </a:r>
            <a:r>
              <a:rPr lang="en-AU" sz="3100" b="1" dirty="0"/>
              <a:t>impartial</a:t>
            </a:r>
            <a:r>
              <a:rPr lang="en-AU" sz="3100" dirty="0"/>
              <a:t>.</a:t>
            </a:r>
            <a:endParaRPr lang="en-AU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28EC68-FD6A-45D4-AE07-A46967C9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55000" lnSpcReduction="20000"/>
          </a:bodyPr>
          <a:lstStyle/>
          <a:p>
            <a:r>
              <a:rPr lang="en-AU" b="1" dirty="0"/>
              <a:t>Manage the Trial</a:t>
            </a:r>
          </a:p>
          <a:p>
            <a:pPr lvl="1"/>
            <a:r>
              <a:rPr lang="en-AU" b="1" dirty="0"/>
              <a:t>Ensuring correct procedure is followed</a:t>
            </a:r>
          </a:p>
          <a:p>
            <a:pPr lvl="1"/>
            <a:r>
              <a:rPr lang="en-AU" b="1" dirty="0"/>
              <a:t>Give directions and make orders</a:t>
            </a:r>
          </a:p>
          <a:p>
            <a:pPr lvl="1"/>
            <a:r>
              <a:rPr lang="en-AU" b="1" dirty="0"/>
              <a:t>Might ask questions for clarification</a:t>
            </a:r>
          </a:p>
          <a:p>
            <a:r>
              <a:rPr lang="en-AU" b="1" dirty="0"/>
              <a:t>Deciding the admissibility of evidence</a:t>
            </a:r>
            <a:endParaRPr lang="en-AU" dirty="0"/>
          </a:p>
          <a:p>
            <a:r>
              <a:rPr lang="en-AU" b="1" dirty="0"/>
              <a:t>Attend to jury matters</a:t>
            </a:r>
          </a:p>
          <a:p>
            <a:pPr lvl="1"/>
            <a:r>
              <a:rPr lang="en-AU" b="1" dirty="0"/>
              <a:t>Empanelment</a:t>
            </a:r>
          </a:p>
          <a:p>
            <a:pPr lvl="1"/>
            <a:r>
              <a:rPr lang="en-AU" b="1" dirty="0"/>
              <a:t>Give directions to the jury and sum up the case</a:t>
            </a:r>
          </a:p>
          <a:p>
            <a:r>
              <a:rPr lang="en-AU" b="1" dirty="0"/>
              <a:t>Hand down a sentence</a:t>
            </a:r>
          </a:p>
          <a:p>
            <a:r>
              <a:rPr lang="en-AU" b="1" dirty="0"/>
              <a:t>Other duties:</a:t>
            </a:r>
          </a:p>
          <a:p>
            <a:pPr lvl="1"/>
            <a:r>
              <a:rPr lang="en-AU" b="1" dirty="0"/>
              <a:t>Order that the VLA provide legal representation</a:t>
            </a:r>
          </a:p>
          <a:p>
            <a:pPr lvl="1"/>
            <a:r>
              <a:rPr lang="en-AU" b="1" dirty="0"/>
              <a:t>Be familiar with technology</a:t>
            </a:r>
          </a:p>
          <a:p>
            <a:pPr lvl="1"/>
            <a:r>
              <a:rPr lang="en-AU" b="1" dirty="0"/>
              <a:t>Be courteous and not interfere</a:t>
            </a:r>
          </a:p>
          <a:p>
            <a:pPr lvl="1"/>
            <a:r>
              <a:rPr lang="en-AU" b="1" dirty="0"/>
              <a:t>Assist a self-represented party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108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868220F2-7067-45F5-ACCA-5E2999467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50" r="913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2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4DD029-EA21-44AD-A5DE-1BCF99E8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AU" sz="5300" b="1" dirty="0"/>
              <a:t>Jury</a:t>
            </a:r>
            <a:br>
              <a:rPr lang="en-AU" dirty="0"/>
            </a:br>
            <a:r>
              <a:rPr lang="en-AU" sz="3100" dirty="0"/>
              <a:t>The jury listens to the evidence, considers the evidence and reaches a verdict.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6824-7A26-4FDA-9332-082F158E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443313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Listens to all evidence and submissions presented by counsel for both sides</a:t>
            </a:r>
          </a:p>
          <a:p>
            <a:r>
              <a:rPr lang="en-AU" sz="2000" dirty="0"/>
              <a:t>Remembers, collates and analyses arguments presented for both sides</a:t>
            </a:r>
          </a:p>
          <a:p>
            <a:r>
              <a:rPr lang="en-AU" sz="2000" dirty="0"/>
              <a:t>Decides questions of fact</a:t>
            </a:r>
          </a:p>
          <a:p>
            <a:r>
              <a:rPr lang="en-AU" sz="2000" dirty="0"/>
              <a:t>Follows instructions given by the judge on questions of evidence, procedure and points of law</a:t>
            </a:r>
          </a:p>
          <a:p>
            <a:r>
              <a:rPr lang="en-AU" sz="2000" dirty="0"/>
              <a:t>Follows the judge’s direction, if issued, to acquit the accused</a:t>
            </a:r>
          </a:p>
          <a:p>
            <a:r>
              <a:rPr lang="en-AU" sz="2000" dirty="0"/>
              <a:t>Takes note of the judge’s final summary of the case</a:t>
            </a:r>
          </a:p>
          <a:p>
            <a:r>
              <a:rPr lang="en-AU" sz="2000" dirty="0"/>
              <a:t>Reaches and delivers a verdict.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27534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794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C5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D919D054-0B7D-4294-853E-AB9A331A1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9" r="10446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D5F02-C72C-4E6F-B525-A736C401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AU" sz="4800" b="1" dirty="0"/>
              <a:t>Role of the Judge when Jury are Present.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5DD8-17CF-4994-A8A5-2ED4F5AF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AU" sz="2000" dirty="0"/>
              <a:t>Explains which party has the burden of proof</a:t>
            </a:r>
          </a:p>
          <a:p>
            <a:r>
              <a:rPr lang="en-AU" sz="2000" dirty="0"/>
              <a:t>Explains the standard of proof required</a:t>
            </a:r>
          </a:p>
          <a:p>
            <a:r>
              <a:rPr lang="en-AU" sz="2000" dirty="0"/>
              <a:t>Applies the rules of evidence and procedure</a:t>
            </a:r>
          </a:p>
          <a:p>
            <a:r>
              <a:rPr lang="en-AU" sz="2000" dirty="0"/>
              <a:t>Directs the jury as to the law that applies to the facts</a:t>
            </a:r>
          </a:p>
          <a:p>
            <a:r>
              <a:rPr lang="en-AU" sz="2000" dirty="0"/>
              <a:t>Gives rulings on points of law when appropriate</a:t>
            </a:r>
          </a:p>
          <a:p>
            <a:r>
              <a:rPr lang="en-AU" sz="2000" dirty="0"/>
              <a:t>Summarises the law that is applicable to the case</a:t>
            </a:r>
          </a:p>
          <a:p>
            <a:r>
              <a:rPr lang="en-AU" sz="2000" dirty="0"/>
              <a:t>Answers questions from the jury.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9494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F57BE-AD02-4E5E-99B5-D4BF93AB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Parties and Legal Practitioners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CB5D9B-F22A-4388-92C7-C13ED80BB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30" r="15080" b="-1"/>
          <a:stretch/>
        </p:blipFill>
        <p:spPr>
          <a:xfrm>
            <a:off x="2633610" y="307731"/>
            <a:ext cx="6869680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F4E20-6388-400B-B9BB-D02AF8BF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The Parties in a Criminal Trial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D881-0CC6-43B0-961E-088E2041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2000">
                <a:solidFill>
                  <a:schemeClr val="bg1"/>
                </a:solidFill>
              </a:rPr>
              <a:t>Each party has control over the way the case will be run but must always comply with their responsibilities and the court’s rules, directions and orders (</a:t>
            </a:r>
            <a:r>
              <a:rPr lang="en-AU" sz="2000" b="1" i="1">
                <a:solidFill>
                  <a:schemeClr val="bg1"/>
                </a:solidFill>
              </a:rPr>
              <a:t>party control</a:t>
            </a:r>
            <a:r>
              <a:rPr lang="en-AU" sz="200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9377F4-5297-4C6A-9EA1-E09E65AAD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80777"/>
              </p:ext>
            </p:extLst>
          </p:nvPr>
        </p:nvGraphicFramePr>
        <p:xfrm>
          <a:off x="6580632" y="1150189"/>
          <a:ext cx="5126737" cy="180099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876041">
                  <a:extLst>
                    <a:ext uri="{9D8B030D-6E8A-4147-A177-3AD203B41FA5}">
                      <a16:colId xmlns:a16="http://schemas.microsoft.com/office/drawing/2014/main" val="1434059995"/>
                    </a:ext>
                  </a:extLst>
                </a:gridCol>
                <a:gridCol w="2250696">
                  <a:extLst>
                    <a:ext uri="{9D8B030D-6E8A-4147-A177-3AD203B41FA5}">
                      <a16:colId xmlns:a16="http://schemas.microsoft.com/office/drawing/2014/main" val="3575109704"/>
                    </a:ext>
                  </a:extLst>
                </a:gridCol>
              </a:tblGrid>
              <a:tr h="18009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</a:rPr>
                        <a:t>Prosecution</a:t>
                      </a:r>
                    </a:p>
                    <a:p>
                      <a:endParaRPr lang="en-AU"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394955" marR="236973" marT="236973" marB="2369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1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</a:rPr>
                        <a:t>Accused</a:t>
                      </a:r>
                    </a:p>
                    <a:p>
                      <a:endParaRPr lang="en-AU"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394955" marR="236973" marT="236973" marB="2369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39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0B80B9-A4DE-4444-9CCE-C642EE14615C}"/>
              </a:ext>
            </a:extLst>
          </p:cNvPr>
          <p:cNvSpPr txBox="1"/>
          <p:nvPr/>
        </p:nvSpPr>
        <p:spPr>
          <a:xfrm>
            <a:off x="7245619" y="3729643"/>
            <a:ext cx="4461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In a criminal case, the accused and the prosecutor are responsible for presenting the relevant facts to support their case</a:t>
            </a:r>
          </a:p>
          <a:p>
            <a:r>
              <a:rPr lang="en-AU" sz="1800" dirty="0"/>
              <a:t>The Office of Public Prosecutions prepares and conducts prosecutions for the DPP</a:t>
            </a:r>
          </a:p>
        </p:txBody>
      </p:sp>
    </p:spTree>
    <p:extLst>
      <p:ext uri="{BB962C8B-B14F-4D97-AF65-F5344CB8AC3E}">
        <p14:creationId xmlns:p14="http://schemas.microsoft.com/office/powerpoint/2010/main" val="331120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95A34-FB64-4B7D-882B-C8A7BD55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000"/>
              <a:t>Responsibilities of the parties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1694-2765-4AD2-BDC5-9EB00506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AU" sz="1900" dirty="0"/>
              <a:t>Give an opening address</a:t>
            </a:r>
          </a:p>
          <a:p>
            <a:r>
              <a:rPr lang="en-AU" sz="1900" dirty="0"/>
              <a:t>Assist the judge in jury matters (</a:t>
            </a:r>
            <a:r>
              <a:rPr lang="en-AU" sz="1900" dirty="0" err="1"/>
              <a:t>empannelling</a:t>
            </a:r>
            <a:r>
              <a:rPr lang="en-AU" sz="1900" dirty="0"/>
              <a:t>)</a:t>
            </a:r>
          </a:p>
          <a:p>
            <a:r>
              <a:rPr lang="en-AU" sz="1900" dirty="0"/>
              <a:t>Present the party’s case</a:t>
            </a:r>
          </a:p>
          <a:p>
            <a:r>
              <a:rPr lang="en-AU" sz="1900" dirty="0"/>
              <a:t>Give a closing address</a:t>
            </a:r>
          </a:p>
          <a:p>
            <a:r>
              <a:rPr lang="en-AU" sz="1900" dirty="0"/>
              <a:t>Make submissions about sentencing</a:t>
            </a:r>
          </a:p>
          <a:p>
            <a:r>
              <a:rPr lang="en-AU" sz="1900" dirty="0"/>
              <a:t>Other responsibilities:</a:t>
            </a:r>
          </a:p>
          <a:p>
            <a:pPr lvl="1"/>
            <a:r>
              <a:rPr lang="en-AU" sz="1900" dirty="0"/>
              <a:t>Attend trial</a:t>
            </a:r>
          </a:p>
          <a:p>
            <a:pPr lvl="1"/>
            <a:r>
              <a:rPr lang="en-AU" sz="1900" dirty="0"/>
              <a:t>Research the law</a:t>
            </a:r>
          </a:p>
          <a:p>
            <a:pPr lvl="1"/>
            <a:r>
              <a:rPr lang="en-AU" sz="1900" dirty="0"/>
              <a:t>No bias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3E6C-0021-4B7F-8BC4-3993ECC46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r="2580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9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FE8B-A078-4106-814B-193DB3A63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0" r="15080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FE48C-EBC2-41C4-BEFE-0B279A62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AU" sz="3700" b="1" dirty="0">
                <a:solidFill>
                  <a:srgbClr val="FFFFFF"/>
                </a:solidFill>
              </a:rPr>
              <a:t>The legal Practitioners</a:t>
            </a:r>
            <a:br>
              <a:rPr lang="en-AU" sz="3700" b="1" dirty="0">
                <a:solidFill>
                  <a:srgbClr val="FFFFFF"/>
                </a:solidFill>
              </a:rPr>
            </a:br>
            <a:r>
              <a:rPr lang="en-AU" sz="2800" dirty="0">
                <a:solidFill>
                  <a:srgbClr val="FFFFFF"/>
                </a:solidFill>
              </a:rPr>
              <a:t>Legal representatives prepare and present the case for the parties</a:t>
            </a:r>
            <a:r>
              <a:rPr lang="en-AU" sz="3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8116-72A5-40E9-A1BE-6054AE12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FFFFFF"/>
                </a:solidFill>
              </a:rPr>
              <a:t> </a:t>
            </a:r>
            <a:r>
              <a:rPr lang="en-AU" dirty="0">
                <a:solidFill>
                  <a:srgbClr val="FFFFFF"/>
                </a:solidFill>
              </a:rPr>
              <a:t>A solicitor will provide advice and will prepare the case (a ‘brief’) for a barrister. </a:t>
            </a:r>
          </a:p>
          <a:p>
            <a:r>
              <a:rPr lang="en-AU" dirty="0">
                <a:solidFill>
                  <a:srgbClr val="FFFFFF"/>
                </a:solidFill>
              </a:rPr>
              <a:t>The barrister is a member of the Bar and will present the case in court.</a:t>
            </a:r>
          </a:p>
        </p:txBody>
      </p:sp>
    </p:spTree>
    <p:extLst>
      <p:ext uri="{BB962C8B-B14F-4D97-AF65-F5344CB8AC3E}">
        <p14:creationId xmlns:p14="http://schemas.microsoft.com/office/powerpoint/2010/main" val="13232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9262-3631-4533-A946-889A4ACD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AU" sz="3600"/>
              <a:t>Responsibilities of the Legal Practitioners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24ED9-999C-4351-8B4E-58B27C637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b="1072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B915-5FE7-4BB2-BC8F-27BC66B5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AU" sz="1700"/>
              <a:t>Be prepared</a:t>
            </a:r>
          </a:p>
          <a:p>
            <a:r>
              <a:rPr lang="en-AU" sz="1700"/>
              <a:t>Assist in finding the truth and not mislead the court</a:t>
            </a:r>
          </a:p>
          <a:p>
            <a:r>
              <a:rPr lang="en-AU" sz="1700"/>
              <a:t>Comply with their duty to the court</a:t>
            </a:r>
          </a:p>
          <a:p>
            <a:r>
              <a:rPr lang="en-AU" sz="1700"/>
              <a:t>Act in the best interests of their client</a:t>
            </a:r>
          </a:p>
          <a:p>
            <a:r>
              <a:rPr lang="en-AU" sz="1700"/>
              <a:t>Other responsibilities:</a:t>
            </a:r>
          </a:p>
          <a:p>
            <a:pPr lvl="1"/>
            <a:r>
              <a:rPr lang="en-AU" sz="1700"/>
              <a:t>Advise the accused about their rights</a:t>
            </a:r>
          </a:p>
          <a:p>
            <a:pPr lvl="1"/>
            <a:r>
              <a:rPr lang="en-AU" sz="1700"/>
              <a:t>Defend the accused irrespective of any belief or opinion</a:t>
            </a:r>
          </a:p>
        </p:txBody>
      </p:sp>
    </p:spTree>
    <p:extLst>
      <p:ext uri="{BB962C8B-B14F-4D97-AF65-F5344CB8AC3E}">
        <p14:creationId xmlns:p14="http://schemas.microsoft.com/office/powerpoint/2010/main" val="356356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454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Roles and Responsibilities in the Courtroom</vt:lpstr>
      <vt:lpstr>Judge The role of the judge is to be independent and impartial.</vt:lpstr>
      <vt:lpstr>Jury The jury listens to the evidence, considers the evidence and reaches a verdict.</vt:lpstr>
      <vt:lpstr>Role of the Judge when Jury are Present.</vt:lpstr>
      <vt:lpstr>The Parties and Legal Practitioners</vt:lpstr>
      <vt:lpstr>The Parties in a Criminal Trial</vt:lpstr>
      <vt:lpstr>Responsibilities of the parties</vt:lpstr>
      <vt:lpstr>The legal Practitioners Legal representatives prepare and present the case for the parties.</vt:lpstr>
      <vt:lpstr>Responsibilities of the Legal Practitioners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Responsibilities in the Courtroom</dc:title>
  <dc:creator>Holmes, Mandy M</dc:creator>
  <cp:lastModifiedBy>Mandy Holmes</cp:lastModifiedBy>
  <cp:revision>4</cp:revision>
  <dcterms:created xsi:type="dcterms:W3CDTF">2018-03-05T08:02:05Z</dcterms:created>
  <dcterms:modified xsi:type="dcterms:W3CDTF">2022-02-13T07:04:45Z</dcterms:modified>
</cp:coreProperties>
</file>