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7" r:id="rId3"/>
    <p:sldId id="286" r:id="rId4"/>
    <p:sldId id="273" r:id="rId5"/>
    <p:sldId id="284" r:id="rId6"/>
    <p:sldId id="285" r:id="rId7"/>
    <p:sldId id="279" r:id="rId8"/>
    <p:sldId id="268" r:id="rId9"/>
    <p:sldId id="277" r:id="rId10"/>
    <p:sldId id="283" r:id="rId11"/>
    <p:sldId id="278" r:id="rId12"/>
  </p:sldIdLst>
  <p:sldSz cx="9144000" cy="6858000" type="screen4x3"/>
  <p:notesSz cx="6797675" cy="99266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1E32"/>
    <a:srgbClr val="717074"/>
    <a:srgbClr val="E7E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5" autoAdjust="0"/>
    <p:restoredTop sz="94641" autoAdjust="0"/>
  </p:normalViewPr>
  <p:slideViewPr>
    <p:cSldViewPr>
      <p:cViewPr varScale="1">
        <p:scale>
          <a:sx n="70" d="100"/>
          <a:sy n="70" d="100"/>
        </p:scale>
        <p:origin x="16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99" y="0"/>
            <a:ext cx="2946189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247319-B4A3-43F2-95B6-6568FA84501E}" type="datetime1">
              <a:rPr lang="en-AU"/>
              <a:pPr/>
              <a:t>30/09/2016</a:t>
            </a:fld>
            <a:endParaRPr lang="en-A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402"/>
            <a:ext cx="2946189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99" y="9428402"/>
            <a:ext cx="2946189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9766AB-CD69-4FED-9535-6FF608907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4171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0"/>
            <a:ext cx="2946188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87" y="4715788"/>
            <a:ext cx="4983903" cy="446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990"/>
            <a:ext cx="2946189" cy="49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29990"/>
            <a:ext cx="2946188" cy="49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A19DD7-69BC-488A-8DD6-47B846B0C09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5145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fld id="{99B0558D-4BBD-4065-9B6F-C8235F00444C}" type="slidenum">
              <a:rPr lang="en-AU" sz="1200"/>
              <a:pPr/>
              <a:t>1</a:t>
            </a:fld>
            <a:endParaRPr lang="en-AU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811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19DD7-69BC-488A-8DD6-47B846B0C09D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4052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19DD7-69BC-488A-8DD6-47B846B0C09D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4052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19DD7-69BC-488A-8DD6-47B846B0C09D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4052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19DD7-69BC-488A-8DD6-47B846B0C09D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4052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19DD7-69BC-488A-8DD6-47B846B0C09D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4052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19DD7-69BC-488A-8DD6-47B846B0C09D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4052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19DD7-69BC-488A-8DD6-47B846B0C09D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4052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19DD7-69BC-488A-8DD6-47B846B0C09D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4052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19DD7-69BC-488A-8DD6-47B846B0C09D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4052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19DD7-69BC-488A-8DD6-47B846B0C09D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4052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 u="sng">
                <a:solidFill>
                  <a:srgbClr val="981E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rgbClr val="981E3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56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8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9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 messages delivered in a new 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5059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951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3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8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6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44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38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052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175" y="5778500"/>
            <a:ext cx="9140825" cy="1079500"/>
          </a:xfrm>
          <a:prstGeom prst="rect">
            <a:avLst/>
          </a:prstGeom>
          <a:solidFill>
            <a:srgbClr val="E7E5D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A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 flipV="1">
            <a:off x="3175" y="5715000"/>
            <a:ext cx="9140825" cy="76200"/>
          </a:xfrm>
          <a:prstGeom prst="rect">
            <a:avLst/>
          </a:prstGeom>
          <a:solidFill>
            <a:srgbClr val="7170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5436096" y="5876925"/>
            <a:ext cx="2375992" cy="828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AU" sz="1200" b="1" baseline="0" dirty="0" smtClean="0">
                <a:solidFill>
                  <a:srgbClr val="981E32"/>
                </a:solidFill>
              </a:rPr>
              <a:t>Today’s Juries: Old fashioned evils &amp; new fangled ideas </a:t>
            </a:r>
            <a:endParaRPr lang="en-AU" sz="1200" dirty="0">
              <a:solidFill>
                <a:srgbClr val="981E32"/>
              </a:solidFill>
            </a:endParaRPr>
          </a:p>
          <a:p>
            <a:pPr>
              <a:spcBef>
                <a:spcPts val="300"/>
              </a:spcBef>
            </a:pPr>
            <a:r>
              <a:rPr lang="en-AU" sz="1100" dirty="0" smtClean="0">
                <a:solidFill>
                  <a:srgbClr val="981E32"/>
                </a:solidFill>
              </a:rPr>
              <a:t>Paul</a:t>
            </a:r>
            <a:r>
              <a:rPr lang="en-AU" sz="1100" baseline="0" dirty="0" smtClean="0">
                <a:solidFill>
                  <a:srgbClr val="981E32"/>
                </a:solidFill>
              </a:rPr>
              <a:t> Dore, Juries Commissioner</a:t>
            </a:r>
          </a:p>
          <a:p>
            <a:pPr>
              <a:spcBef>
                <a:spcPts val="0"/>
              </a:spcBef>
            </a:pPr>
            <a:r>
              <a:rPr lang="en-AU" sz="1100" baseline="0" dirty="0" smtClean="0">
                <a:solidFill>
                  <a:srgbClr val="981E32"/>
                </a:solidFill>
              </a:rPr>
              <a:t>Court Services Victoria</a:t>
            </a:r>
          </a:p>
          <a:p>
            <a:pPr>
              <a:spcBef>
                <a:spcPts val="0"/>
              </a:spcBef>
            </a:pPr>
            <a:endParaRPr lang="en-AU" sz="1600" baseline="-25000" dirty="0">
              <a:solidFill>
                <a:srgbClr val="981E32"/>
              </a:solidFill>
            </a:endParaRPr>
          </a:p>
        </p:txBody>
      </p:sp>
      <p:pic>
        <p:nvPicPr>
          <p:cNvPr id="2" name="Picture 8" descr="SCV_Red_CMY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40413"/>
            <a:ext cx="1079500" cy="97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812088" y="5876925"/>
            <a:ext cx="0" cy="909638"/>
          </a:xfrm>
          <a:prstGeom prst="line">
            <a:avLst/>
          </a:prstGeom>
          <a:noFill/>
          <a:ln w="25400">
            <a:solidFill>
              <a:srgbClr val="981E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1" descr="CREST_STIPPLE_P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184" y="857272"/>
            <a:ext cx="5402262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971600" y="1412776"/>
            <a:ext cx="7776864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AU" sz="4000" b="1" dirty="0" smtClean="0">
                <a:solidFill>
                  <a:srgbClr val="002060"/>
                </a:solidFill>
              </a:rPr>
              <a:t>Today’s Juries: </a:t>
            </a:r>
            <a:r>
              <a:rPr lang="en-AU" sz="4000" b="1" i="1" dirty="0" smtClean="0">
                <a:solidFill>
                  <a:srgbClr val="002060"/>
                </a:solidFill>
              </a:rPr>
              <a:t>Old fashioned evils &amp; new fangled ideas</a:t>
            </a:r>
          </a:p>
          <a:p>
            <a:pPr>
              <a:spcBef>
                <a:spcPct val="50000"/>
              </a:spcBef>
            </a:pPr>
            <a:r>
              <a:rPr lang="en-AU" sz="3200" b="1" dirty="0" smtClean="0">
                <a:solidFill>
                  <a:srgbClr val="981E32"/>
                </a:solidFill>
              </a:rPr>
              <a:t>Paul Dore, Juries Commissioner</a:t>
            </a:r>
          </a:p>
          <a:p>
            <a:pPr>
              <a:spcBef>
                <a:spcPct val="50000"/>
              </a:spcBef>
            </a:pPr>
            <a:endParaRPr lang="en-AU" sz="1800" dirty="0" smtClean="0"/>
          </a:p>
          <a:p>
            <a:pPr>
              <a:spcBef>
                <a:spcPct val="50000"/>
              </a:spcBef>
            </a:pPr>
            <a:endParaRPr lang="en-AU" sz="1800" dirty="0"/>
          </a:p>
          <a:p>
            <a:pPr>
              <a:spcBef>
                <a:spcPct val="50000"/>
              </a:spcBef>
            </a:pPr>
            <a:endParaRPr lang="en-AU" sz="1800" dirty="0" smtClean="0"/>
          </a:p>
          <a:p>
            <a:pPr>
              <a:spcBef>
                <a:spcPct val="50000"/>
              </a:spcBef>
            </a:pPr>
            <a:r>
              <a:rPr lang="en-AU" sz="1800" dirty="0" smtClean="0"/>
              <a:t>Presented at the annual conference of the </a:t>
            </a:r>
            <a:r>
              <a:rPr lang="en-AU" sz="1800" i="1" dirty="0" smtClean="0"/>
              <a:t>Victorian Commercial Teachers Association</a:t>
            </a:r>
            <a:r>
              <a:rPr lang="en-AU" sz="1800" dirty="0" smtClean="0"/>
              <a:t>, Victoria University, Melbourne – 25 November 2014</a:t>
            </a:r>
            <a:endParaRPr lang="en-AU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We know of 4 jurors misusing internet by…</a:t>
            </a:r>
          </a:p>
          <a:p>
            <a:pPr lvl="1"/>
            <a:r>
              <a:rPr lang="en-AU" b="1" dirty="0" smtClean="0">
                <a:solidFill>
                  <a:srgbClr val="981E32"/>
                </a:solidFill>
              </a:rPr>
              <a:t>Seeking out </a:t>
            </a:r>
            <a:r>
              <a:rPr lang="en-AU" dirty="0" smtClean="0"/>
              <a:t>additional information  </a:t>
            </a:r>
            <a:endParaRPr lang="en-AU" dirty="0"/>
          </a:p>
          <a:p>
            <a:pPr lvl="1"/>
            <a:r>
              <a:rPr lang="en-AU" b="1" dirty="0" smtClean="0">
                <a:solidFill>
                  <a:srgbClr val="981E32"/>
                </a:solidFill>
              </a:rPr>
              <a:t>Using Facebook </a:t>
            </a:r>
            <a:r>
              <a:rPr lang="en-AU" dirty="0" smtClean="0"/>
              <a:t>to get information on the accused &amp; victim</a:t>
            </a:r>
            <a:endParaRPr lang="en-AU" dirty="0"/>
          </a:p>
          <a:p>
            <a:pPr lvl="1"/>
            <a:r>
              <a:rPr lang="en-AU" b="1" dirty="0" smtClean="0">
                <a:solidFill>
                  <a:srgbClr val="981E32"/>
                </a:solidFill>
              </a:rPr>
              <a:t>Looking up </a:t>
            </a:r>
            <a:r>
              <a:rPr lang="en-AU" dirty="0" smtClean="0"/>
              <a:t>legal definitions </a:t>
            </a:r>
          </a:p>
          <a:p>
            <a:pPr lvl="1"/>
            <a:r>
              <a:rPr lang="en-AU" b="1" dirty="0" smtClean="0">
                <a:solidFill>
                  <a:srgbClr val="981E32"/>
                </a:solidFill>
              </a:rPr>
              <a:t>Friending &amp; tagging </a:t>
            </a:r>
            <a:r>
              <a:rPr lang="en-AU" dirty="0" smtClean="0"/>
              <a:t>fellow jurors post-trial and discussing juror experience</a:t>
            </a:r>
          </a:p>
          <a:p>
            <a:pPr marL="457200" lvl="1" indent="0">
              <a:buNone/>
            </a:pPr>
            <a:endParaRPr lang="en-AU" sz="1800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AU" sz="1800" dirty="0" smtClean="0">
                <a:solidFill>
                  <a:srgbClr val="002060"/>
                </a:solidFill>
              </a:rPr>
              <a:t>	* Joanne Fraill, a juror in the UK, was sentenced to 8 months 		imprisonment for friending and messaging accused!  </a:t>
            </a:r>
            <a:endParaRPr lang="en-AU" sz="1800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AU" sz="4000" u="wavyDbl" dirty="0" smtClean="0">
                <a:solidFill>
                  <a:srgbClr val="002060"/>
                </a:solidFill>
              </a:rPr>
              <a:t>The Fraill* Factor in Victoria</a:t>
            </a:r>
            <a:endParaRPr lang="en-AU" sz="4000" u="wavyDb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00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The gate has been irreversibly opened and the horse long bolted, so courts must…</a:t>
            </a:r>
          </a:p>
          <a:p>
            <a:pPr lvl="1"/>
            <a:r>
              <a:rPr lang="en-AU" b="1" dirty="0" smtClean="0">
                <a:solidFill>
                  <a:srgbClr val="981E32"/>
                </a:solidFill>
              </a:rPr>
              <a:t>Adopt a realistic approach</a:t>
            </a:r>
            <a:r>
              <a:rPr lang="en-AU" dirty="0" smtClean="0">
                <a:solidFill>
                  <a:srgbClr val="981E32"/>
                </a:solidFill>
              </a:rPr>
              <a:t> </a:t>
            </a:r>
            <a:r>
              <a:rPr lang="en-AU" dirty="0" smtClean="0"/>
              <a:t>to jurors’ use of social media</a:t>
            </a:r>
            <a:endParaRPr lang="en-AU" dirty="0"/>
          </a:p>
          <a:p>
            <a:pPr lvl="1"/>
            <a:r>
              <a:rPr lang="en-AU" b="1" dirty="0" smtClean="0">
                <a:solidFill>
                  <a:srgbClr val="981E32"/>
                </a:solidFill>
              </a:rPr>
              <a:t>Accept </a:t>
            </a:r>
            <a:r>
              <a:rPr lang="en-AU" dirty="0" smtClean="0"/>
              <a:t>that citizens use the internet (</a:t>
            </a:r>
            <a:r>
              <a:rPr lang="en-AU" b="1" dirty="0" smtClean="0">
                <a:solidFill>
                  <a:srgbClr val="981E32"/>
                </a:solidFill>
              </a:rPr>
              <a:t>83%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dirty="0" smtClean="0"/>
              <a:t>of Australians </a:t>
            </a:r>
            <a:r>
              <a:rPr lang="en-AU" b="1" dirty="0" smtClean="0">
                <a:solidFill>
                  <a:srgbClr val="981E32"/>
                </a:solidFill>
              </a:rPr>
              <a:t>&gt; 15 years </a:t>
            </a:r>
            <a:r>
              <a:rPr lang="en-AU" b="1" smtClean="0">
                <a:solidFill>
                  <a:srgbClr val="981E32"/>
                </a:solidFill>
              </a:rPr>
              <a:t>old</a:t>
            </a:r>
            <a:r>
              <a:rPr lang="en-AU" b="1" smtClean="0"/>
              <a:t>*</a:t>
            </a:r>
            <a:r>
              <a:rPr lang="en-AU" smtClean="0"/>
              <a:t>)</a:t>
            </a:r>
            <a:endParaRPr lang="en-AU" dirty="0" smtClean="0"/>
          </a:p>
          <a:p>
            <a:pPr lvl="1"/>
            <a:r>
              <a:rPr lang="en-AU" b="1" dirty="0" smtClean="0">
                <a:solidFill>
                  <a:srgbClr val="981E32"/>
                </a:solidFill>
              </a:rPr>
              <a:t>Adjust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r>
              <a:rPr lang="en-AU" dirty="0" smtClean="0"/>
              <a:t>their </a:t>
            </a:r>
            <a:r>
              <a:rPr lang="en-AU" b="1" dirty="0" smtClean="0">
                <a:solidFill>
                  <a:srgbClr val="981E32"/>
                </a:solidFill>
              </a:rPr>
              <a:t>expectations</a:t>
            </a:r>
            <a:r>
              <a:rPr lang="en-AU" dirty="0" smtClean="0"/>
              <a:t> and their </a:t>
            </a:r>
            <a:r>
              <a:rPr lang="en-AU" b="1" dirty="0" smtClean="0">
                <a:solidFill>
                  <a:srgbClr val="981E32"/>
                </a:solidFill>
              </a:rPr>
              <a:t>messages</a:t>
            </a:r>
            <a:r>
              <a:rPr lang="en-AU" dirty="0" smtClean="0"/>
              <a:t> to co-exist with technology</a:t>
            </a:r>
          </a:p>
          <a:p>
            <a:pPr marL="457200" lvl="1" indent="0">
              <a:buNone/>
            </a:pPr>
            <a:r>
              <a:rPr lang="en-AU" sz="1800" dirty="0">
                <a:solidFill>
                  <a:srgbClr val="002060"/>
                </a:solidFill>
              </a:rPr>
              <a:t>* </a:t>
            </a:r>
            <a:r>
              <a:rPr lang="en-AU" sz="1800" dirty="0" smtClean="0">
                <a:solidFill>
                  <a:srgbClr val="002060"/>
                </a:solidFill>
              </a:rPr>
              <a:t>2012-13 data, </a:t>
            </a:r>
            <a:r>
              <a:rPr lang="en-AU" sz="1800" i="1" dirty="0" smtClean="0">
                <a:solidFill>
                  <a:srgbClr val="002060"/>
                </a:solidFill>
              </a:rPr>
              <a:t>Australian Bureau of Statistics  </a:t>
            </a:r>
            <a:endParaRPr lang="en-AU" sz="1800" i="1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AU" dirty="0"/>
          </a:p>
          <a:p>
            <a:pPr lvl="1"/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AU" sz="4000" u="wavyDbl" dirty="0" smtClean="0">
                <a:solidFill>
                  <a:srgbClr val="002060"/>
                </a:solidFill>
              </a:rPr>
              <a:t>Responding to New Fangled Ideas</a:t>
            </a:r>
            <a:endParaRPr lang="en-AU" sz="4000" u="wavyDb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62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Many </a:t>
            </a:r>
            <a:r>
              <a:rPr lang="en-AU" dirty="0" smtClean="0"/>
              <a:t>courts across Victoria operate…</a:t>
            </a:r>
          </a:p>
          <a:p>
            <a:pPr lvl="1"/>
            <a:r>
              <a:rPr lang="en-AU" dirty="0"/>
              <a:t>from </a:t>
            </a:r>
            <a:r>
              <a:rPr lang="en-AU" b="1" dirty="0">
                <a:solidFill>
                  <a:srgbClr val="981E32"/>
                </a:solidFill>
              </a:rPr>
              <a:t>late 19</a:t>
            </a:r>
            <a:r>
              <a:rPr lang="en-AU" b="1" baseline="30000" dirty="0">
                <a:solidFill>
                  <a:srgbClr val="981E32"/>
                </a:solidFill>
              </a:rPr>
              <a:t>th</a:t>
            </a:r>
            <a:r>
              <a:rPr lang="en-AU" b="1" dirty="0">
                <a:solidFill>
                  <a:srgbClr val="981E32"/>
                </a:solidFill>
              </a:rPr>
              <a:t>/early 20</a:t>
            </a:r>
            <a:r>
              <a:rPr lang="en-AU" b="1" baseline="30000" dirty="0">
                <a:solidFill>
                  <a:srgbClr val="981E32"/>
                </a:solidFill>
              </a:rPr>
              <a:t>th</a:t>
            </a:r>
            <a:r>
              <a:rPr lang="en-AU" b="1" dirty="0">
                <a:solidFill>
                  <a:srgbClr val="981E32"/>
                </a:solidFill>
              </a:rPr>
              <a:t> Century </a:t>
            </a:r>
            <a:r>
              <a:rPr lang="en-AU" dirty="0"/>
              <a:t>buildings</a:t>
            </a:r>
          </a:p>
          <a:p>
            <a:pPr lvl="1"/>
            <a:r>
              <a:rPr lang="en-AU" dirty="0"/>
              <a:t>under traditions and practices forged in the </a:t>
            </a:r>
            <a:r>
              <a:rPr lang="en-AU" b="1" dirty="0">
                <a:solidFill>
                  <a:srgbClr val="981E32"/>
                </a:solidFill>
              </a:rPr>
              <a:t>early/mid 20</a:t>
            </a:r>
            <a:r>
              <a:rPr lang="en-AU" b="1" baseline="30000" dirty="0">
                <a:solidFill>
                  <a:srgbClr val="981E32"/>
                </a:solidFill>
              </a:rPr>
              <a:t>th</a:t>
            </a:r>
            <a:r>
              <a:rPr lang="en-AU" b="1" dirty="0">
                <a:solidFill>
                  <a:srgbClr val="981E32"/>
                </a:solidFill>
              </a:rPr>
              <a:t> Century</a:t>
            </a:r>
          </a:p>
          <a:p>
            <a:pPr lvl="1"/>
            <a:r>
              <a:rPr lang="en-AU" dirty="0"/>
              <a:t>with ICT systems that are legacies of the </a:t>
            </a:r>
            <a:r>
              <a:rPr lang="en-AU" b="1" dirty="0">
                <a:solidFill>
                  <a:srgbClr val="981E32"/>
                </a:solidFill>
              </a:rPr>
              <a:t>late 20</a:t>
            </a:r>
            <a:r>
              <a:rPr lang="en-AU" b="1" baseline="30000" dirty="0">
                <a:solidFill>
                  <a:srgbClr val="981E32"/>
                </a:solidFill>
              </a:rPr>
              <a:t>th</a:t>
            </a:r>
            <a:r>
              <a:rPr lang="en-AU" b="1" dirty="0">
                <a:solidFill>
                  <a:srgbClr val="981E32"/>
                </a:solidFill>
              </a:rPr>
              <a:t> Century</a:t>
            </a:r>
            <a:r>
              <a:rPr lang="en-AU" dirty="0"/>
              <a:t>… </a:t>
            </a:r>
          </a:p>
          <a:p>
            <a:pPr marL="0" indent="0">
              <a:buNone/>
            </a:pPr>
            <a:r>
              <a:rPr lang="en-AU" dirty="0" smtClean="0"/>
              <a:t>But the Victorian courts and jury system are facing </a:t>
            </a:r>
            <a:r>
              <a:rPr lang="en-AU" b="1" dirty="0" smtClean="0">
                <a:solidFill>
                  <a:srgbClr val="981E32"/>
                </a:solidFill>
              </a:rPr>
              <a:t>21</a:t>
            </a:r>
            <a:r>
              <a:rPr lang="en-AU" b="1" baseline="30000" dirty="0" smtClean="0">
                <a:solidFill>
                  <a:srgbClr val="981E32"/>
                </a:solidFill>
              </a:rPr>
              <a:t>st</a:t>
            </a:r>
            <a:r>
              <a:rPr lang="en-AU" b="1" dirty="0" smtClean="0">
                <a:solidFill>
                  <a:srgbClr val="981E32"/>
                </a:solidFill>
              </a:rPr>
              <a:t> Century</a:t>
            </a:r>
            <a:r>
              <a:rPr lang="en-AU" dirty="0" smtClean="0"/>
              <a:t> demands!!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AU" sz="4000" u="wavyDbl" dirty="0">
                <a:solidFill>
                  <a:srgbClr val="002060"/>
                </a:solidFill>
              </a:rPr>
              <a:t>Courts </a:t>
            </a:r>
            <a:r>
              <a:rPr lang="en-AU" sz="4000" u="wavyDbl" dirty="0" smtClean="0">
                <a:solidFill>
                  <a:srgbClr val="002060"/>
                </a:solidFill>
              </a:rPr>
              <a:t>Exist Across Time</a:t>
            </a:r>
            <a:endParaRPr lang="en-AU" sz="4000" u="wavyDb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29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Defendants use Peremptory Challenges to </a:t>
            </a:r>
            <a:r>
              <a:rPr lang="en-AU" b="1" dirty="0" smtClean="0">
                <a:solidFill>
                  <a:srgbClr val="981E32"/>
                </a:solidFill>
              </a:rPr>
              <a:t>exclude</a:t>
            </a:r>
            <a:r>
              <a:rPr lang="en-AU" dirty="0" smtClean="0"/>
              <a:t> prospective jurors…</a:t>
            </a:r>
          </a:p>
          <a:p>
            <a:pPr lvl="1"/>
            <a:r>
              <a:rPr lang="en-AU" dirty="0"/>
              <a:t>w</a:t>
            </a:r>
            <a:r>
              <a:rPr lang="en-AU" dirty="0" smtClean="0"/>
              <a:t>ho appear </a:t>
            </a:r>
            <a:r>
              <a:rPr lang="en-AU" b="1" dirty="0" smtClean="0">
                <a:solidFill>
                  <a:srgbClr val="981E32"/>
                </a:solidFill>
              </a:rPr>
              <a:t>unable</a:t>
            </a:r>
            <a:r>
              <a:rPr lang="en-AU" dirty="0" smtClean="0"/>
              <a:t> to fulfil their function </a:t>
            </a:r>
          </a:p>
          <a:p>
            <a:pPr lvl="1"/>
            <a:r>
              <a:rPr lang="en-AU" dirty="0"/>
              <a:t>w</a:t>
            </a:r>
            <a:r>
              <a:rPr lang="en-AU" dirty="0" smtClean="0"/>
              <a:t>ho demonstrate by their </a:t>
            </a:r>
            <a:r>
              <a:rPr lang="en-AU" b="1" dirty="0" smtClean="0">
                <a:solidFill>
                  <a:srgbClr val="981E32"/>
                </a:solidFill>
              </a:rPr>
              <a:t>demeanour</a:t>
            </a:r>
            <a:r>
              <a:rPr lang="en-AU" dirty="0" smtClean="0"/>
              <a:t> that they </a:t>
            </a:r>
            <a:r>
              <a:rPr lang="en-AU" b="1" dirty="0" smtClean="0">
                <a:solidFill>
                  <a:srgbClr val="981E32"/>
                </a:solidFill>
              </a:rPr>
              <a:t>may not be impartial</a:t>
            </a:r>
          </a:p>
          <a:p>
            <a:pPr lvl="1"/>
            <a:r>
              <a:rPr lang="en-AU" dirty="0"/>
              <a:t>t</a:t>
            </a:r>
            <a:r>
              <a:rPr lang="en-AU" dirty="0" smtClean="0"/>
              <a:t>hey assume may not be </a:t>
            </a:r>
            <a:r>
              <a:rPr lang="en-AU" b="1" dirty="0" smtClean="0">
                <a:solidFill>
                  <a:srgbClr val="981E32"/>
                </a:solidFill>
              </a:rPr>
              <a:t>impartial</a:t>
            </a:r>
            <a:r>
              <a:rPr lang="en-AU" dirty="0" smtClean="0"/>
              <a:t> because of </a:t>
            </a:r>
            <a:r>
              <a:rPr lang="en-AU" b="1" dirty="0" smtClean="0">
                <a:solidFill>
                  <a:srgbClr val="981E32"/>
                </a:solidFill>
              </a:rPr>
              <a:t>certain characteristics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AU" sz="4000" u="wavyDbl" dirty="0" smtClean="0">
                <a:solidFill>
                  <a:srgbClr val="002060"/>
                </a:solidFill>
              </a:rPr>
              <a:t>Old Fashioned Evils</a:t>
            </a:r>
            <a:endParaRPr lang="en-AU" sz="4000" u="wavyDb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85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In 2013/14, women and men came into contact with the juries system when…</a:t>
            </a:r>
          </a:p>
          <a:p>
            <a:pPr lvl="1"/>
            <a:r>
              <a:rPr lang="en-AU" dirty="0"/>
              <a:t>Randomly selected: </a:t>
            </a:r>
            <a:r>
              <a:rPr lang="en-AU" b="1" dirty="0">
                <a:solidFill>
                  <a:srgbClr val="981E32"/>
                </a:solidFill>
              </a:rPr>
              <a:t>51.5% (W) &amp; 48.5% (M) </a:t>
            </a:r>
          </a:p>
          <a:p>
            <a:pPr lvl="1"/>
            <a:r>
              <a:rPr lang="en-AU" dirty="0"/>
              <a:t>Summoned to attend: </a:t>
            </a:r>
            <a:r>
              <a:rPr lang="en-AU" b="1" dirty="0">
                <a:solidFill>
                  <a:srgbClr val="981E32"/>
                </a:solidFill>
              </a:rPr>
              <a:t>49.1% (W) &amp; 50.9% (M)</a:t>
            </a:r>
          </a:p>
          <a:p>
            <a:pPr lvl="1"/>
            <a:r>
              <a:rPr lang="en-AU" dirty="0"/>
              <a:t>In the jury poolroom: </a:t>
            </a:r>
            <a:r>
              <a:rPr lang="en-AU" b="1" dirty="0">
                <a:solidFill>
                  <a:srgbClr val="981E32"/>
                </a:solidFill>
              </a:rPr>
              <a:t>51% (W) &amp; 49% (M)</a:t>
            </a:r>
          </a:p>
          <a:p>
            <a:pPr lvl="1"/>
            <a:r>
              <a:rPr lang="en-AU" dirty="0"/>
              <a:t>Balloted to Court: </a:t>
            </a:r>
            <a:r>
              <a:rPr lang="en-AU" b="1" dirty="0">
                <a:solidFill>
                  <a:srgbClr val="981E32"/>
                </a:solidFill>
              </a:rPr>
              <a:t>50.8% (W) &amp; 49.2% (M) </a:t>
            </a:r>
          </a:p>
          <a:p>
            <a:pPr marL="0" indent="0">
              <a:buNone/>
            </a:pPr>
            <a:r>
              <a:rPr lang="en-AU" b="1" i="1" dirty="0" smtClean="0"/>
              <a:t>And yet… </a:t>
            </a:r>
            <a:r>
              <a:rPr lang="en-AU" dirty="0" smtClean="0"/>
              <a:t>women are more than twice as likely to challenged: </a:t>
            </a:r>
            <a:r>
              <a:rPr lang="en-AU" b="1" dirty="0" smtClean="0">
                <a:solidFill>
                  <a:srgbClr val="981E32"/>
                </a:solidFill>
              </a:rPr>
              <a:t>69% to 31%</a:t>
            </a:r>
            <a:endParaRPr lang="en-AU" b="1" dirty="0">
              <a:solidFill>
                <a:srgbClr val="981E3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AU" sz="4000" u="wavyDbl" dirty="0" smtClean="0">
                <a:solidFill>
                  <a:srgbClr val="002060"/>
                </a:solidFill>
              </a:rPr>
              <a:t>Does Gender Matter?</a:t>
            </a:r>
            <a:endParaRPr lang="en-AU" sz="4000" u="wavyDb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9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In 2013/14, after judges heard and excused prospective jurors…</a:t>
            </a:r>
          </a:p>
          <a:p>
            <a:pPr lvl="1"/>
            <a:r>
              <a:rPr lang="en-AU" dirty="0"/>
              <a:t>Jury panels </a:t>
            </a:r>
            <a:r>
              <a:rPr lang="en-AU" dirty="0" smtClean="0"/>
              <a:t>comprised: </a:t>
            </a:r>
            <a:r>
              <a:rPr lang="en-AU" b="1" dirty="0">
                <a:solidFill>
                  <a:srgbClr val="981E32"/>
                </a:solidFill>
              </a:rPr>
              <a:t>52% (W) &amp; 48% (M) </a:t>
            </a:r>
          </a:p>
          <a:p>
            <a:pPr lvl="1"/>
            <a:r>
              <a:rPr lang="en-AU" dirty="0"/>
              <a:t>This should result in: </a:t>
            </a:r>
            <a:r>
              <a:rPr lang="en-AU" b="1" dirty="0">
                <a:solidFill>
                  <a:srgbClr val="981E32"/>
                </a:solidFill>
              </a:rPr>
              <a:t>6.24 (W) &amp; 5.76 (M</a:t>
            </a:r>
            <a:r>
              <a:rPr lang="en-AU" b="1" dirty="0" smtClean="0">
                <a:solidFill>
                  <a:srgbClr val="981E32"/>
                </a:solidFill>
              </a:rPr>
              <a:t>)</a:t>
            </a:r>
          </a:p>
          <a:p>
            <a:pPr marL="0" indent="0">
              <a:buNone/>
            </a:pPr>
            <a:r>
              <a:rPr lang="en-AU" b="1" i="1" dirty="0" smtClean="0"/>
              <a:t>And yet…</a:t>
            </a:r>
          </a:p>
          <a:p>
            <a:pPr lvl="1"/>
            <a:r>
              <a:rPr lang="en-AU" dirty="0" smtClean="0"/>
              <a:t>Juries comprised: </a:t>
            </a:r>
            <a:r>
              <a:rPr lang="en-AU" b="1" dirty="0" smtClean="0">
                <a:solidFill>
                  <a:srgbClr val="981E32"/>
                </a:solidFill>
              </a:rPr>
              <a:t>4</a:t>
            </a:r>
            <a:r>
              <a:rPr lang="en-AU" b="1" dirty="0">
                <a:solidFill>
                  <a:srgbClr val="981E32"/>
                </a:solidFill>
              </a:rPr>
              <a:t>4</a:t>
            </a:r>
            <a:r>
              <a:rPr lang="en-AU" b="1" dirty="0" smtClean="0">
                <a:solidFill>
                  <a:srgbClr val="981E32"/>
                </a:solidFill>
              </a:rPr>
              <a:t>% (W</a:t>
            </a:r>
            <a:r>
              <a:rPr lang="en-AU" b="1" dirty="0">
                <a:solidFill>
                  <a:srgbClr val="981E32"/>
                </a:solidFill>
              </a:rPr>
              <a:t>) </a:t>
            </a:r>
            <a:r>
              <a:rPr lang="en-AU" b="1" dirty="0" smtClean="0">
                <a:solidFill>
                  <a:srgbClr val="981E32"/>
                </a:solidFill>
              </a:rPr>
              <a:t>&amp; 56% </a:t>
            </a:r>
            <a:r>
              <a:rPr lang="en-AU" b="1" dirty="0">
                <a:solidFill>
                  <a:srgbClr val="981E32"/>
                </a:solidFill>
              </a:rPr>
              <a:t>(M) </a:t>
            </a:r>
            <a:endParaRPr lang="en-AU" b="1" dirty="0" smtClean="0">
              <a:solidFill>
                <a:srgbClr val="981E32"/>
              </a:solidFill>
            </a:endParaRPr>
          </a:p>
          <a:p>
            <a:pPr lvl="1"/>
            <a:r>
              <a:rPr lang="en-AU" dirty="0" smtClean="0"/>
              <a:t>This resulted in: </a:t>
            </a:r>
            <a:r>
              <a:rPr lang="en-AU" b="1" dirty="0" smtClean="0">
                <a:solidFill>
                  <a:srgbClr val="981E32"/>
                </a:solidFill>
              </a:rPr>
              <a:t>5.28 women in a jury of 12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AU" sz="4000" u="wavyDbl" dirty="0">
                <a:solidFill>
                  <a:srgbClr val="002060"/>
                </a:solidFill>
              </a:rPr>
              <a:t>Women Jurors &amp; Criminal Trials</a:t>
            </a:r>
          </a:p>
        </p:txBody>
      </p:sp>
    </p:spTree>
    <p:extLst>
      <p:ext uri="{BB962C8B-B14F-4D97-AF65-F5344CB8AC3E}">
        <p14:creationId xmlns:p14="http://schemas.microsoft.com/office/powerpoint/2010/main" val="98989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In 2013/14, those who worked in health and education sectors made up…</a:t>
            </a:r>
          </a:p>
          <a:p>
            <a:pPr lvl="1"/>
            <a:r>
              <a:rPr lang="en-AU" b="1" dirty="0">
                <a:solidFill>
                  <a:srgbClr val="981E32"/>
                </a:solidFill>
              </a:rPr>
              <a:t>59% </a:t>
            </a:r>
            <a:r>
              <a:rPr lang="en-AU" dirty="0" smtClean="0"/>
              <a:t>of challenges in trials of alleged sexual offending - </a:t>
            </a:r>
            <a:r>
              <a:rPr lang="en-AU" b="1" dirty="0" smtClean="0">
                <a:solidFill>
                  <a:srgbClr val="981E32"/>
                </a:solidFill>
              </a:rPr>
              <a:t>W=34% &amp; M=25% </a:t>
            </a:r>
            <a:endParaRPr lang="en-AU" dirty="0" smtClean="0"/>
          </a:p>
          <a:p>
            <a:pPr lvl="1"/>
            <a:r>
              <a:rPr lang="en-AU" b="1" dirty="0" smtClean="0">
                <a:solidFill>
                  <a:srgbClr val="981E32"/>
                </a:solidFill>
              </a:rPr>
              <a:t>52% </a:t>
            </a:r>
            <a:r>
              <a:rPr lang="en-AU" dirty="0" smtClean="0"/>
              <a:t>of </a:t>
            </a:r>
            <a:r>
              <a:rPr lang="en-AU" dirty="0"/>
              <a:t>challenges in trials </a:t>
            </a:r>
            <a:r>
              <a:rPr lang="en-AU" dirty="0" smtClean="0"/>
              <a:t>of alleged violent offending - </a:t>
            </a:r>
            <a:r>
              <a:rPr lang="en-AU" b="1" dirty="0" smtClean="0">
                <a:solidFill>
                  <a:srgbClr val="981E32"/>
                </a:solidFill>
              </a:rPr>
              <a:t>W=37% &amp; M=15%</a:t>
            </a:r>
            <a:endParaRPr lang="en-AU" dirty="0" smtClean="0">
              <a:solidFill>
                <a:srgbClr val="C00000"/>
              </a:solidFill>
            </a:endParaRPr>
          </a:p>
          <a:p>
            <a:pPr lvl="1"/>
            <a:r>
              <a:rPr lang="en-AU" b="1" dirty="0" smtClean="0">
                <a:solidFill>
                  <a:srgbClr val="981E32"/>
                </a:solidFill>
              </a:rPr>
              <a:t>43% </a:t>
            </a:r>
            <a:r>
              <a:rPr lang="en-AU" dirty="0" smtClean="0"/>
              <a:t>of challenges in trials of alleged drug trafficking or murder - </a:t>
            </a:r>
            <a:r>
              <a:rPr lang="en-AU" b="1" dirty="0" smtClean="0">
                <a:solidFill>
                  <a:srgbClr val="981E32"/>
                </a:solidFill>
              </a:rPr>
              <a:t>W=30% &amp; M=13%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AU" sz="4000" u="wavyDbl" dirty="0" smtClean="0">
                <a:solidFill>
                  <a:srgbClr val="002060"/>
                </a:solidFill>
              </a:rPr>
              <a:t>Does Occupation Matter?</a:t>
            </a:r>
            <a:endParaRPr lang="en-AU" sz="4000" u="wavyDb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2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Peremptory Challenges in Victoria and other jurisdictions…</a:t>
            </a:r>
          </a:p>
          <a:p>
            <a:pPr lvl="1"/>
            <a:r>
              <a:rPr lang="en-AU" dirty="0" smtClean="0"/>
              <a:t>VLRC recommends </a:t>
            </a:r>
            <a:r>
              <a:rPr lang="en-AU" b="1" dirty="0" smtClean="0">
                <a:solidFill>
                  <a:srgbClr val="981E32"/>
                </a:solidFill>
              </a:rPr>
              <a:t>reducing challenges </a:t>
            </a:r>
            <a:r>
              <a:rPr lang="en-AU" dirty="0" smtClean="0"/>
              <a:t>to 3, making juries more representative   </a:t>
            </a:r>
          </a:p>
          <a:p>
            <a:pPr lvl="1"/>
            <a:r>
              <a:rPr lang="en-AU" dirty="0" smtClean="0"/>
              <a:t>NSW </a:t>
            </a:r>
            <a:r>
              <a:rPr lang="en-AU" b="1" dirty="0" smtClean="0">
                <a:solidFill>
                  <a:srgbClr val="981E32"/>
                </a:solidFill>
              </a:rPr>
              <a:t>does not call out occupation</a:t>
            </a:r>
            <a:r>
              <a:rPr lang="en-AU" dirty="0" smtClean="0">
                <a:solidFill>
                  <a:srgbClr val="981E32"/>
                </a:solidFill>
              </a:rPr>
              <a:t> </a:t>
            </a:r>
            <a:r>
              <a:rPr lang="en-AU" dirty="0" smtClean="0"/>
              <a:t>when empanelling a jury </a:t>
            </a:r>
          </a:p>
          <a:p>
            <a:pPr lvl="1"/>
            <a:r>
              <a:rPr lang="en-AU" dirty="0" smtClean="0"/>
              <a:t>The United Kingdom </a:t>
            </a:r>
            <a:r>
              <a:rPr lang="en-AU" b="1" dirty="0" smtClean="0">
                <a:solidFill>
                  <a:srgbClr val="981E32"/>
                </a:solidFill>
              </a:rPr>
              <a:t>abolished challenges </a:t>
            </a:r>
            <a:r>
              <a:rPr lang="en-AU" dirty="0" smtClean="0"/>
              <a:t>entirely a quarter century ago 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AU" sz="4000" u="wavyDbl" dirty="0" smtClean="0">
                <a:solidFill>
                  <a:srgbClr val="002060"/>
                </a:solidFill>
              </a:rPr>
              <a:t>Reforming the Old Fashioned Evils</a:t>
            </a:r>
            <a:endParaRPr lang="en-AU" sz="4000" u="wavyDb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0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The </a:t>
            </a:r>
            <a:r>
              <a:rPr lang="en-AU" i="1" dirty="0" smtClean="0"/>
              <a:t>Juries Act 2000 </a:t>
            </a:r>
            <a:r>
              <a:rPr lang="en-AU" dirty="0" smtClean="0"/>
              <a:t>states that a juror or prospective juror must not…</a:t>
            </a:r>
          </a:p>
          <a:p>
            <a:pPr lvl="1"/>
            <a:r>
              <a:rPr lang="en-AU" dirty="0"/>
              <a:t>Disclose </a:t>
            </a:r>
            <a:r>
              <a:rPr lang="en-AU" dirty="0" smtClean="0"/>
              <a:t>(publish) any </a:t>
            </a:r>
            <a:r>
              <a:rPr lang="en-AU" dirty="0"/>
              <a:t>information enabling the </a:t>
            </a:r>
            <a:r>
              <a:rPr lang="en-AU" b="1" dirty="0" smtClean="0">
                <a:solidFill>
                  <a:srgbClr val="981E32"/>
                </a:solidFill>
              </a:rPr>
              <a:t>identification </a:t>
            </a:r>
            <a:r>
              <a:rPr lang="en-AU" b="1" dirty="0">
                <a:solidFill>
                  <a:srgbClr val="981E32"/>
                </a:solidFill>
              </a:rPr>
              <a:t>of </a:t>
            </a:r>
            <a:r>
              <a:rPr lang="en-AU" b="1" dirty="0" smtClean="0">
                <a:solidFill>
                  <a:srgbClr val="981E32"/>
                </a:solidFill>
              </a:rPr>
              <a:t>jurors </a:t>
            </a:r>
            <a:r>
              <a:rPr lang="en-AU" dirty="0"/>
              <a:t>[S.65(2)]</a:t>
            </a:r>
          </a:p>
          <a:p>
            <a:pPr lvl="1"/>
            <a:r>
              <a:rPr lang="en-AU" dirty="0" smtClean="0"/>
              <a:t>Disclose </a:t>
            </a:r>
            <a:r>
              <a:rPr lang="en-AU" b="1" dirty="0">
                <a:solidFill>
                  <a:srgbClr val="981E32"/>
                </a:solidFill>
              </a:rPr>
              <a:t>opinions expressed </a:t>
            </a:r>
            <a:r>
              <a:rPr lang="en-AU" dirty="0"/>
              <a:t>in the course of deliberations [S.78(2</a:t>
            </a:r>
            <a:r>
              <a:rPr lang="en-AU" dirty="0" smtClean="0"/>
              <a:t>)]</a:t>
            </a:r>
            <a:endParaRPr lang="en-AU" dirty="0"/>
          </a:p>
          <a:p>
            <a:pPr lvl="1"/>
            <a:r>
              <a:rPr lang="en-AU" dirty="0" smtClean="0"/>
              <a:t>Make enquiries, including conduct </a:t>
            </a:r>
            <a:r>
              <a:rPr lang="en-AU" b="1" dirty="0" smtClean="0">
                <a:solidFill>
                  <a:srgbClr val="981E32"/>
                </a:solidFill>
              </a:rPr>
              <a:t>research on the internet</a:t>
            </a:r>
            <a:r>
              <a:rPr lang="en-AU" dirty="0" smtClean="0"/>
              <a:t> [S.78A(5)(b)]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AU" sz="4000" u="wavyDbl" dirty="0" smtClean="0">
                <a:solidFill>
                  <a:srgbClr val="002060"/>
                </a:solidFill>
              </a:rPr>
              <a:t>The Juries Act &amp; Technology</a:t>
            </a:r>
            <a:endParaRPr lang="en-AU" sz="4000" u="wavyDb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61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The internet and social media is pervasive across all aspects of our lives, so…</a:t>
            </a:r>
          </a:p>
          <a:p>
            <a:pPr lvl="1"/>
            <a:r>
              <a:rPr lang="en-AU" b="1" dirty="0">
                <a:solidFill>
                  <a:srgbClr val="981E32"/>
                </a:solidFill>
              </a:rPr>
              <a:t>Make </a:t>
            </a:r>
            <a:r>
              <a:rPr lang="en-AU" b="1" dirty="0" smtClean="0">
                <a:solidFill>
                  <a:srgbClr val="981E32"/>
                </a:solidFill>
              </a:rPr>
              <a:t>enquiries? </a:t>
            </a:r>
            <a:r>
              <a:rPr lang="en-AU" dirty="0" smtClean="0"/>
              <a:t>What stops the sleuth or curious juror </a:t>
            </a:r>
            <a:r>
              <a:rPr lang="en-AU" dirty="0" err="1" smtClean="0"/>
              <a:t>Googling</a:t>
            </a:r>
            <a:r>
              <a:rPr lang="en-AU" dirty="0" smtClean="0"/>
              <a:t>?</a:t>
            </a:r>
            <a:endParaRPr lang="en-AU" dirty="0"/>
          </a:p>
          <a:p>
            <a:pPr lvl="1"/>
            <a:r>
              <a:rPr lang="en-AU" b="1" dirty="0" smtClean="0">
                <a:solidFill>
                  <a:srgbClr val="981E32"/>
                </a:solidFill>
              </a:rPr>
              <a:t>Disclose identification </a:t>
            </a:r>
            <a:r>
              <a:rPr lang="en-AU" b="1" dirty="0">
                <a:solidFill>
                  <a:srgbClr val="981E32"/>
                </a:solidFill>
              </a:rPr>
              <a:t>of </a:t>
            </a:r>
            <a:r>
              <a:rPr lang="en-AU" b="1" dirty="0" smtClean="0">
                <a:solidFill>
                  <a:srgbClr val="981E32"/>
                </a:solidFill>
              </a:rPr>
              <a:t>jurors? </a:t>
            </a:r>
            <a:r>
              <a:rPr lang="en-AU" dirty="0" smtClean="0"/>
              <a:t>What stops jurors from friending &amp; tagging?</a:t>
            </a:r>
            <a:endParaRPr lang="en-AU" dirty="0"/>
          </a:p>
          <a:p>
            <a:pPr lvl="1"/>
            <a:r>
              <a:rPr lang="en-AU" b="1" dirty="0" smtClean="0">
                <a:solidFill>
                  <a:srgbClr val="981E32"/>
                </a:solidFill>
              </a:rPr>
              <a:t>Disclose </a:t>
            </a:r>
            <a:r>
              <a:rPr lang="en-AU" b="1" dirty="0">
                <a:solidFill>
                  <a:srgbClr val="981E32"/>
                </a:solidFill>
              </a:rPr>
              <a:t>opinions </a:t>
            </a:r>
            <a:r>
              <a:rPr lang="en-AU" b="1" dirty="0" smtClean="0">
                <a:solidFill>
                  <a:srgbClr val="981E32"/>
                </a:solidFill>
              </a:rPr>
              <a:t>expressed? </a:t>
            </a:r>
            <a:r>
              <a:rPr lang="en-AU" dirty="0" smtClean="0"/>
              <a:t>What’s the difference between the pub &amp; Facebook?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AU" sz="4000" u="wavyDbl" dirty="0">
                <a:solidFill>
                  <a:srgbClr val="002060"/>
                </a:solidFill>
              </a:rPr>
              <a:t>New Fangled Ideas</a:t>
            </a:r>
          </a:p>
        </p:txBody>
      </p:sp>
    </p:spTree>
    <p:extLst>
      <p:ext uri="{BB962C8B-B14F-4D97-AF65-F5344CB8AC3E}">
        <p14:creationId xmlns:p14="http://schemas.microsoft.com/office/powerpoint/2010/main" val="25762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V_PPT_02_MASTER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2362</TotalTime>
  <Words>643</Words>
  <Application>Microsoft Office PowerPoint</Application>
  <PresentationFormat>On-screen Show (4:3)</PresentationFormat>
  <Paragraphs>76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ＭＳ Ｐゴシック</vt:lpstr>
      <vt:lpstr>Arial</vt:lpstr>
      <vt:lpstr>SCV_PPT_02_MASTER</vt:lpstr>
      <vt:lpstr>PowerPoint Presentation</vt:lpstr>
      <vt:lpstr>Courts Exist Across Time</vt:lpstr>
      <vt:lpstr>Old Fashioned Evils</vt:lpstr>
      <vt:lpstr>Does Gender Matter?</vt:lpstr>
      <vt:lpstr>Women Jurors &amp; Criminal Trials</vt:lpstr>
      <vt:lpstr>Does Occupation Matter?</vt:lpstr>
      <vt:lpstr>Reforming the Old Fashioned Evils</vt:lpstr>
      <vt:lpstr>The Juries Act &amp; Technology</vt:lpstr>
      <vt:lpstr>New Fangled Ideas</vt:lpstr>
      <vt:lpstr>The Fraill* Factor in Victoria</vt:lpstr>
      <vt:lpstr>Responding to New Fangled Ideas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MHO</dc:creator>
  <cp:lastModifiedBy>Holmes, Mandy M</cp:lastModifiedBy>
  <cp:revision>156</cp:revision>
  <cp:lastPrinted>2014-11-26T23:42:45Z</cp:lastPrinted>
  <dcterms:created xsi:type="dcterms:W3CDTF">2014-10-06T23:11:12Z</dcterms:created>
  <dcterms:modified xsi:type="dcterms:W3CDTF">2016-09-30T02:37:31Z</dcterms:modified>
</cp:coreProperties>
</file>